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515" r:id="rId2"/>
    <p:sldId id="1185" r:id="rId3"/>
    <p:sldId id="594" r:id="rId4"/>
    <p:sldId id="783" r:id="rId5"/>
    <p:sldId id="829" r:id="rId6"/>
    <p:sldId id="827" r:id="rId7"/>
    <p:sldId id="1177" r:id="rId8"/>
    <p:sldId id="1178" r:id="rId9"/>
    <p:sldId id="1179" r:id="rId10"/>
    <p:sldId id="1180" r:id="rId11"/>
    <p:sldId id="1186" r:id="rId12"/>
    <p:sldId id="803" r:id="rId13"/>
    <p:sldId id="802" r:id="rId14"/>
    <p:sldId id="812" r:id="rId15"/>
    <p:sldId id="840" r:id="rId16"/>
    <p:sldId id="804" r:id="rId17"/>
    <p:sldId id="809" r:id="rId18"/>
    <p:sldId id="806" r:id="rId19"/>
    <p:sldId id="837" r:id="rId20"/>
    <p:sldId id="1183" r:id="rId21"/>
    <p:sldId id="1187" r:id="rId22"/>
    <p:sldId id="1184" r:id="rId23"/>
    <p:sldId id="620" r:id="rId24"/>
    <p:sldId id="1068" r:id="rId25"/>
    <p:sldId id="820" r:id="rId26"/>
    <p:sldId id="639" r:id="rId27"/>
    <p:sldId id="763" r:id="rId28"/>
    <p:sldId id="764" r:id="rId29"/>
    <p:sldId id="833" r:id="rId30"/>
    <p:sldId id="640" r:id="rId31"/>
    <p:sldId id="824" r:id="rId32"/>
    <p:sldId id="844" r:id="rId33"/>
    <p:sldId id="1188" r:id="rId3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D7F5"/>
    <a:srgbClr val="CDF1FF"/>
    <a:srgbClr val="2FC4FF"/>
    <a:srgbClr val="FF0066"/>
    <a:srgbClr val="CCCC00"/>
    <a:srgbClr val="9966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60" autoAdjust="0"/>
  </p:normalViewPr>
  <p:slideViewPr>
    <p:cSldViewPr>
      <p:cViewPr>
        <p:scale>
          <a:sx n="81" d="100"/>
          <a:sy n="81" d="100"/>
        </p:scale>
        <p:origin x="-1056" y="-12"/>
      </p:cViewPr>
      <p:guideLst>
        <p:guide orient="horz" pos="2082"/>
        <p:guide pos="2880"/>
      </p:guideLst>
    </p:cSldViewPr>
  </p:slideViewPr>
  <p:outlineViewPr>
    <p:cViewPr>
      <p:scale>
        <a:sx n="33" d="100"/>
        <a:sy n="33" d="100"/>
      </p:scale>
      <p:origin x="0" y="56550"/>
    </p:cViewPr>
  </p:outlineViewPr>
  <p:notesTextViewPr>
    <p:cViewPr>
      <p:scale>
        <a:sx n="1" d="1"/>
        <a:sy n="1" d="1"/>
      </p:scale>
      <p:origin x="0" y="0"/>
    </p:cViewPr>
  </p:notesTextViewPr>
  <p:notesViewPr>
    <p:cSldViewPr>
      <p:cViewPr varScale="1">
        <p:scale>
          <a:sx n="80" d="100"/>
          <a:sy n="80" d="100"/>
        </p:scale>
        <p:origin x="-2106" y="-102"/>
      </p:cViewPr>
      <p:guideLst>
        <p:guide orient="horz" pos="2776"/>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atin typeface="Arial" pitchFamily="34" charset="0"/>
                <a:ea typeface="宋体" pitchFamily="2" charset="-122"/>
              </a:defRPr>
            </a:lvl1pPr>
          </a:lstStyle>
          <a:p>
            <a:pPr>
              <a:defRPr/>
            </a:pPr>
            <a:fld id="{0B3B764E-919B-4F92-927C-F30939B4D31E}" type="datetimeFigureOut">
              <a:rPr lang="zh-CN" altLang="en-US"/>
              <a:t>2018-12-26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atin typeface="Arial" pitchFamily="34" charset="0"/>
                <a:ea typeface="宋体" pitchFamily="2" charset="-122"/>
              </a:defRPr>
            </a:lvl1pPr>
          </a:lstStyle>
          <a:p>
            <a:pPr>
              <a:defRPr/>
            </a:pPr>
            <a:fld id="{4DA39252-68A5-45E5-B292-47FDC3275E15}" type="slidenum">
              <a:rPr lang="zh-CN" altLang="en-US"/>
              <a:t>‹#›</a:t>
            </a:fld>
            <a:endParaRPr lang="zh-CN" altLang="en-US"/>
          </a:p>
        </p:txBody>
      </p:sp>
    </p:spTree>
    <p:extLst>
      <p:ext uri="{BB962C8B-B14F-4D97-AF65-F5344CB8AC3E}">
        <p14:creationId xmlns:p14="http://schemas.microsoft.com/office/powerpoint/2010/main" val="1044639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页眉占位符 1"/>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lstStyle>
            <a:lvl1pPr>
              <a:defRPr sz="1200">
                <a:latin typeface="Calibri" pitchFamily="34" charset="0"/>
                <a:ea typeface="宋体" pitchFamily="2" charset="-122"/>
              </a:defRPr>
            </a:lvl1pPr>
          </a:lstStyle>
          <a:p>
            <a:pPr>
              <a:defRPr/>
            </a:pPr>
            <a:endParaRPr lang="zh-CN" altLang="en-US"/>
          </a:p>
        </p:txBody>
      </p:sp>
      <p:sp>
        <p:nvSpPr>
          <p:cNvPr id="6147" name="日期占位符 2"/>
          <p:cNvSpPr>
            <a:spLocks noGrp="1" noChangeArrowheads="1"/>
          </p:cNvSpPr>
          <p:nvPr>
            <p:ph type="dt" idx="1"/>
          </p:nvPr>
        </p:nvSpPr>
        <p:spPr bwMode="auto">
          <a:xfrm>
            <a:off x="3884613" y="0"/>
            <a:ext cx="2971800" cy="457200"/>
          </a:xfrm>
          <a:prstGeom prst="rect">
            <a:avLst/>
          </a:prstGeom>
          <a:noFill/>
          <a:ln>
            <a:noFill/>
          </a:ln>
        </p:spPr>
        <p:txBody>
          <a:bodyPr vert="horz" wrap="square" lIns="91440" tIns="45720" rIns="91440" bIns="45720" numCol="1" anchor="t" anchorCtr="0" compatLnSpc="1"/>
          <a:lstStyle>
            <a:lvl1pPr algn="r">
              <a:defRPr sz="1200">
                <a:latin typeface="Calibri" pitchFamily="34" charset="0"/>
                <a:ea typeface="宋体" pitchFamily="2" charset="-122"/>
              </a:defRPr>
            </a:lvl1pPr>
          </a:lstStyle>
          <a:p>
            <a:pPr>
              <a:defRPr/>
            </a:pPr>
            <a:fld id="{F29854FE-2FCB-4848-BF4D-936CADC08888}" type="datetimeFigureOut">
              <a:rPr lang="zh-CN" altLang="en-US"/>
              <a:t>2018-12-26</a:t>
            </a:fld>
            <a:endParaRPr lang="zh-CN" altLang="en-US"/>
          </a:p>
        </p:txBody>
      </p:sp>
      <p:sp>
        <p:nvSpPr>
          <p:cNvPr id="31748" name="幻灯片图像占位符 3"/>
          <p:cNvSpPr>
            <a:spLocks noGrp="1" noRot="1" noChangeAspect="1" noChangeArrowheads="1"/>
          </p:cNvSpPr>
          <p:nvPr>
            <p:ph type="sldImg" idx="2"/>
          </p:nvPr>
        </p:nvSpPr>
        <p:spPr bwMode="auto">
          <a:xfrm>
            <a:off x="1143000" y="685800"/>
            <a:ext cx="4572000" cy="3429000"/>
          </a:xfrm>
          <a:prstGeom prst="rect">
            <a:avLst/>
          </a:prstGeom>
          <a:noFill/>
          <a:ln w="9525">
            <a:noFill/>
            <a:miter lim="800000"/>
          </a:ln>
        </p:spPr>
      </p:sp>
      <p:sp>
        <p:nvSpPr>
          <p:cNvPr id="6149" name="备注占位符 4"/>
          <p:cNvSpPr>
            <a:spLocks noGrp="1" noChangeArrowheads="1"/>
          </p:cNvSpPr>
          <p:nvPr>
            <p:ph type="body" sz="quarter" idx="3"/>
          </p:nvPr>
        </p:nvSpPr>
        <p:spPr bwMode="auto">
          <a:xfrm>
            <a:off x="685800" y="4343400"/>
            <a:ext cx="5486400" cy="4114800"/>
          </a:xfrm>
          <a:prstGeom prst="rect">
            <a:avLst/>
          </a:prstGeom>
          <a:noFill/>
          <a:ln>
            <a:noFill/>
          </a:ln>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页脚占位符 5"/>
          <p:cNvSpPr>
            <a:spLocks noGrp="1" noChangeArrowheads="1"/>
          </p:cNvSpPr>
          <p:nvPr>
            <p:ph type="ftr" sz="quarter" idx="4"/>
          </p:nvPr>
        </p:nvSpPr>
        <p:spPr bwMode="auto">
          <a:xfrm>
            <a:off x="0" y="8685213"/>
            <a:ext cx="2971800" cy="457200"/>
          </a:xfrm>
          <a:prstGeom prst="rect">
            <a:avLst/>
          </a:prstGeom>
          <a:noFill/>
          <a:ln>
            <a:noFill/>
          </a:ln>
        </p:spPr>
        <p:txBody>
          <a:bodyPr vert="horz" wrap="square" lIns="91440" tIns="45720" rIns="91440" bIns="45720" numCol="1" anchor="b" anchorCtr="0" compatLnSpc="1"/>
          <a:lstStyle>
            <a:lvl1pPr>
              <a:defRPr sz="1200">
                <a:latin typeface="Calibri" pitchFamily="34" charset="0"/>
                <a:ea typeface="宋体" pitchFamily="2" charset="-122"/>
              </a:defRPr>
            </a:lvl1pPr>
          </a:lstStyle>
          <a:p>
            <a:pPr>
              <a:defRPr/>
            </a:pPr>
            <a:endParaRPr lang="zh-CN" altLang="en-US"/>
          </a:p>
        </p:txBody>
      </p:sp>
      <p:sp>
        <p:nvSpPr>
          <p:cNvPr id="6151" name="灯片编号占位符 6"/>
          <p:cNvSpPr>
            <a:spLocks noGrp="1" noChangeArrowheads="1"/>
          </p:cNvSpPr>
          <p:nvPr>
            <p:ph type="sldNum" sz="quarter" idx="5"/>
          </p:nvPr>
        </p:nvSpPr>
        <p:spPr bwMode="auto">
          <a:xfrm>
            <a:off x="3884613" y="8685213"/>
            <a:ext cx="2971800" cy="457200"/>
          </a:xfrm>
          <a:prstGeom prst="rect">
            <a:avLst/>
          </a:prstGeom>
          <a:noFill/>
          <a:ln>
            <a:noFill/>
          </a:ln>
        </p:spPr>
        <p:txBody>
          <a:bodyPr vert="horz" wrap="square" lIns="91440" tIns="45720" rIns="91440" bIns="45720" numCol="1" anchor="b" anchorCtr="0" compatLnSpc="1"/>
          <a:lstStyle>
            <a:lvl1pPr algn="r">
              <a:defRPr sz="1200">
                <a:latin typeface="Calibri" pitchFamily="34" charset="0"/>
                <a:ea typeface="宋体" pitchFamily="2" charset="-122"/>
              </a:defRPr>
            </a:lvl1pPr>
          </a:lstStyle>
          <a:p>
            <a:pPr>
              <a:defRPr/>
            </a:pPr>
            <a:fld id="{E3108D3D-ED9F-4A70-92C7-67434AF53808}" type="slidenum">
              <a:rPr lang="zh-CN" altLang="en-US"/>
              <a:t>‹#›</a:t>
            </a:fld>
            <a:endParaRPr lang="zh-CN" altLang="en-US"/>
          </a:p>
        </p:txBody>
      </p:sp>
    </p:spTree>
    <p:extLst>
      <p:ext uri="{BB962C8B-B14F-4D97-AF65-F5344CB8AC3E}">
        <p14:creationId xmlns:p14="http://schemas.microsoft.com/office/powerpoint/2010/main" val="38976739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3" name="Rectangle 17"/>
          <p:cNvSpPr>
            <a:spLocks noGrp="1" noChangeArrowheads="1"/>
          </p:cNvSpPr>
          <p:nvPr>
            <p:ph type="hdr" sz="quarter"/>
          </p:nvPr>
        </p:nvSpPr>
        <p:spPr>
          <a:noFill/>
          <a:ln>
            <a:miter lim="800000"/>
          </a:ln>
        </p:spPr>
        <p:txBody>
          <a:bodyPr/>
          <a:lstStyle/>
          <a:p>
            <a:r>
              <a:rPr lang="zh-CN" altLang="en-US" smtClean="0">
                <a:ea typeface="宋体" charset="-122"/>
              </a:rPr>
              <a:t>OMT 安全培训讲师指南</a:t>
            </a:r>
            <a:endParaRPr lang="en-US" altLang="zh-CN" smtClean="0">
              <a:ea typeface="宋体" charset="-122"/>
            </a:endParaRPr>
          </a:p>
        </p:txBody>
      </p:sp>
      <p:sp>
        <p:nvSpPr>
          <p:cNvPr id="812034" name="Rectangle 4"/>
          <p:cNvSpPr>
            <a:spLocks noGrp="1" noRot="1" noChangeAspect="1" noChangeArrowheads="1" noTextEdit="1"/>
          </p:cNvSpPr>
          <p:nvPr>
            <p:ph type="sldImg"/>
          </p:nvPr>
        </p:nvSpPr>
        <p:spPr/>
      </p:sp>
      <p:sp>
        <p:nvSpPr>
          <p:cNvPr id="812035" name="Rectangle 5"/>
          <p:cNvSpPr>
            <a:spLocks noGrp="1" noChangeArrowheads="1"/>
          </p:cNvSpPr>
          <p:nvPr>
            <p:ph type="body" idx="1"/>
          </p:nvPr>
        </p:nvSpPr>
        <p:spPr>
          <a:xfrm>
            <a:off x="914400" y="936625"/>
            <a:ext cx="5064125" cy="7943850"/>
          </a:xfrm>
          <a:noFill/>
        </p:spPr>
        <p:txBody>
          <a:bodyPr/>
          <a:lstStyle/>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r>
              <a:rPr lang="zh-CN" altLang="en-US" smtClean="0">
                <a:ea typeface="宋体" charset="-122"/>
              </a:rPr>
              <a:t>用这张投影片来强调这个模块的学习目的：</a:t>
            </a:r>
          </a:p>
          <a:p>
            <a:r>
              <a:rPr lang="zh-CN" altLang="en-US" b="1" smtClean="0">
                <a:ea typeface="宋体" charset="-122"/>
              </a:rPr>
              <a:t>完成本模块学习的人将能够</a:t>
            </a:r>
            <a:r>
              <a:rPr lang="en-US" altLang="zh-CN" b="1" smtClean="0">
                <a:ea typeface="宋体" charset="-122"/>
              </a:rPr>
              <a:t>…</a:t>
            </a:r>
          </a:p>
          <a:p>
            <a:pPr lvl="1">
              <a:buFontTx/>
              <a:buChar char="•"/>
            </a:pPr>
            <a:r>
              <a:rPr lang="zh-CN" altLang="en-US" b="1" smtClean="0">
                <a:ea typeface="宋体" charset="-122"/>
              </a:rPr>
              <a:t>在各种不同的工作环境中识别潜在事故的来源</a:t>
            </a:r>
          </a:p>
          <a:p>
            <a:pPr lvl="1">
              <a:buFontTx/>
              <a:buChar char="•"/>
            </a:pPr>
            <a:endParaRPr lang="zh-CN" altLang="en-US" b="1" smtClean="0">
              <a:ea typeface="宋体" charset="-122"/>
            </a:endParaRPr>
          </a:p>
          <a:p>
            <a:pPr lvl="1">
              <a:buFontTx/>
              <a:buChar char="•"/>
            </a:pPr>
            <a:r>
              <a:rPr lang="zh-CN" altLang="en-US" b="1" smtClean="0">
                <a:ea typeface="PMingLiU" pitchFamily="18" charset="-120"/>
              </a:rPr>
              <a:t>运用四个简单工具来识别工作场所的危害和预防事故</a:t>
            </a:r>
          </a:p>
          <a:p>
            <a:pPr lvl="1">
              <a:buFontTx/>
              <a:buChar char="•"/>
            </a:pPr>
            <a:endParaRPr lang="en-US" altLang="zh-CN" b="1" smtClean="0">
              <a:ea typeface="宋体" charset="-122"/>
            </a:endParaRPr>
          </a:p>
          <a:p>
            <a:pPr lvl="1">
              <a:buFontTx/>
              <a:buChar char="•"/>
            </a:pPr>
            <a:r>
              <a:rPr lang="zh-CN" altLang="en-US" b="1" smtClean="0">
                <a:ea typeface="宋体" charset="-122"/>
              </a:rPr>
              <a:t>通过对不同时态和将态的工作场所的描绘来预知危害</a:t>
            </a:r>
          </a:p>
          <a:p>
            <a:pPr lvl="1">
              <a:buFontTx/>
              <a:buChar char="•"/>
            </a:pPr>
            <a:endParaRPr lang="en-US" altLang="zh-CN" b="1" smtClean="0">
              <a:ea typeface="宋体" charset="-122"/>
            </a:endParaRPr>
          </a:p>
          <a:p>
            <a:pPr lvl="1"/>
            <a:endParaRPr lang="en-US" altLang="zh-CN" smtClean="0">
              <a:ea typeface="宋体" charset="-122"/>
            </a:endParaRPr>
          </a:p>
          <a:p>
            <a:pPr lvl="1">
              <a:buFontTx/>
              <a:buChar char="•"/>
            </a:pPr>
            <a:endParaRPr lang="en-US" altLang="zh-CN" smtClean="0">
              <a:ea typeface="宋体" charset="-122"/>
            </a:endParaRPr>
          </a:p>
          <a:p>
            <a:pPr lvl="1"/>
            <a:endParaRPr lang="en-US" altLang="zh-CN" smtClean="0">
              <a:ea typeface="宋体" charset="-122"/>
            </a:endParaRPr>
          </a:p>
          <a:p>
            <a:endParaRPr lang="en-US" altLang="zh-CN" smtClean="0">
              <a:ea typeface="宋体" charset="-122"/>
            </a:endParaRPr>
          </a:p>
          <a:p>
            <a:endParaRPr lang="en-US" altLang="zh-CN" smtClean="0">
              <a:ea typeface="宋体" charset="-122"/>
            </a:endParaRPr>
          </a:p>
          <a:p>
            <a:endParaRPr lang="en-US" altLang="zh-CN" smtClean="0">
              <a:ea typeface="宋体" charset="-122"/>
            </a:endParaRPr>
          </a:p>
          <a:p>
            <a:r>
              <a:rPr lang="en-US" altLang="zh-CN" b="1" smtClean="0">
                <a:ea typeface="宋体" charset="-122"/>
              </a:rPr>
              <a:t>TX: </a:t>
            </a:r>
            <a:r>
              <a:rPr lang="zh-CN" altLang="en-US" b="1" smtClean="0">
                <a:ea typeface="宋体" charset="-122"/>
              </a:rPr>
              <a:t>让我们先来描述一下什么是潜在危害事故源</a:t>
            </a:r>
            <a:r>
              <a:rPr lang="en-US" altLang="zh-CN" b="1" smtClean="0">
                <a:ea typeface="宋体" charset="-122"/>
              </a:rPr>
              <a:t>,</a:t>
            </a:r>
            <a:r>
              <a:rPr lang="zh-CN" altLang="en-US" b="1" smtClean="0">
                <a:ea typeface="宋体" charset="-122"/>
              </a:rPr>
              <a:t>并看一看我们需要警觉的四个主要方面。</a:t>
            </a:r>
            <a:endParaRPr lang="zh-CN" altLang="en-US" smtClean="0">
              <a:ea typeface="宋体"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29" name="Rectangle 7"/>
          <p:cNvSpPr>
            <a:spLocks noGrp="1" noChangeArrowheads="1"/>
          </p:cNvSpPr>
          <p:nvPr>
            <p:ph type="sldNum" sz="quarter" idx="5"/>
          </p:nvPr>
        </p:nvSpPr>
        <p:spPr>
          <a:noFill/>
          <a:ln>
            <a:miter lim="800000"/>
          </a:ln>
        </p:spPr>
        <p:txBody>
          <a:bodyPr/>
          <a:lstStyle/>
          <a:p>
            <a:fld id="{887D4587-A5EB-4CF4-9D05-A96AD1031B45}" type="slidenum">
              <a:rPr lang="zh-CN" altLang="en-US" smtClean="0">
                <a:latin typeface="Arial" charset="0"/>
                <a:ea typeface="宋体" charset="-122"/>
              </a:rPr>
              <a:t>7</a:t>
            </a:fld>
            <a:endParaRPr lang="en-US" altLang="zh-CN" smtClean="0">
              <a:latin typeface="Arial" charset="0"/>
              <a:ea typeface="宋体" charset="-122"/>
            </a:endParaRPr>
          </a:p>
        </p:txBody>
      </p:sp>
      <p:sp>
        <p:nvSpPr>
          <p:cNvPr id="1148930" name="Rectangle 2"/>
          <p:cNvSpPr>
            <a:spLocks noGrp="1" noRot="1" noChangeAspect="1" noChangeArrowheads="1" noTextEdit="1"/>
          </p:cNvSpPr>
          <p:nvPr>
            <p:ph type="sldImg"/>
          </p:nvPr>
        </p:nvSpPr>
        <p:spPr>
          <a:xfrm>
            <a:off x="1138238" y="684213"/>
            <a:ext cx="4549775" cy="3413125"/>
          </a:xfrm>
          <a:ln>
            <a:solidFill>
              <a:srgbClr val="000000"/>
            </a:solidFill>
          </a:ln>
        </p:spPr>
      </p:sp>
      <p:sp>
        <p:nvSpPr>
          <p:cNvPr id="1148931" name="Rectangle 3"/>
          <p:cNvSpPr>
            <a:spLocks noGrp="1" noChangeArrowheads="1"/>
          </p:cNvSpPr>
          <p:nvPr>
            <p:ph type="body" idx="1"/>
          </p:nvPr>
        </p:nvSpPr>
        <p:spPr>
          <a:xfrm>
            <a:off x="909638" y="4325938"/>
            <a:ext cx="5002212" cy="4095750"/>
          </a:xfrm>
          <a:noFill/>
        </p:spPr>
        <p:txBody>
          <a:bodyPr anchor="t"/>
          <a:lstStyle/>
          <a:p>
            <a:endParaRPr lang="zh-TW" altLang="en-US" smtClean="0">
              <a:ea typeface="宋体"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977" name="Rectangle 7"/>
          <p:cNvSpPr>
            <a:spLocks noGrp="1" noChangeArrowheads="1"/>
          </p:cNvSpPr>
          <p:nvPr>
            <p:ph type="sldNum" sz="quarter" idx="5"/>
          </p:nvPr>
        </p:nvSpPr>
        <p:spPr>
          <a:noFill/>
          <a:ln>
            <a:miter lim="800000"/>
          </a:ln>
        </p:spPr>
        <p:txBody>
          <a:bodyPr/>
          <a:lstStyle/>
          <a:p>
            <a:fld id="{562A19FB-EBDC-4E5B-A550-2A613FBF1D02}" type="slidenum">
              <a:rPr lang="zh-CN" altLang="en-US" smtClean="0">
                <a:latin typeface="Arial" charset="0"/>
                <a:ea typeface="宋体" charset="-122"/>
              </a:rPr>
              <a:t>8</a:t>
            </a:fld>
            <a:endParaRPr lang="en-US" altLang="zh-CN" smtClean="0">
              <a:latin typeface="Arial" charset="0"/>
              <a:ea typeface="宋体" charset="-122"/>
            </a:endParaRPr>
          </a:p>
        </p:txBody>
      </p:sp>
      <p:sp>
        <p:nvSpPr>
          <p:cNvPr id="1150978" name="Rectangle 2"/>
          <p:cNvSpPr>
            <a:spLocks noGrp="1" noRot="1" noChangeAspect="1" noChangeArrowheads="1" noTextEdit="1"/>
          </p:cNvSpPr>
          <p:nvPr>
            <p:ph type="sldImg"/>
          </p:nvPr>
        </p:nvSpPr>
        <p:spPr>
          <a:xfrm>
            <a:off x="1138238" y="684213"/>
            <a:ext cx="4549775" cy="3413125"/>
          </a:xfrm>
          <a:ln>
            <a:solidFill>
              <a:srgbClr val="000000"/>
            </a:solidFill>
          </a:ln>
        </p:spPr>
      </p:sp>
      <p:sp>
        <p:nvSpPr>
          <p:cNvPr id="1150979" name="Rectangle 3"/>
          <p:cNvSpPr>
            <a:spLocks noGrp="1" noChangeArrowheads="1"/>
          </p:cNvSpPr>
          <p:nvPr>
            <p:ph type="body" idx="1"/>
          </p:nvPr>
        </p:nvSpPr>
        <p:spPr>
          <a:xfrm>
            <a:off x="909638" y="4325938"/>
            <a:ext cx="5002212" cy="4095750"/>
          </a:xfrm>
          <a:noFill/>
        </p:spPr>
        <p:txBody>
          <a:bodyPr anchor="t"/>
          <a:lstStyle/>
          <a:p>
            <a:endParaRPr lang="zh-TW" altLang="en-US" smtClean="0">
              <a:ea typeface="宋体"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1" name="Rectangle 7"/>
          <p:cNvSpPr>
            <a:spLocks noGrp="1" noChangeArrowheads="1"/>
          </p:cNvSpPr>
          <p:nvPr>
            <p:ph type="sldNum" sz="quarter" idx="5"/>
          </p:nvPr>
        </p:nvSpPr>
        <p:spPr>
          <a:noFill/>
          <a:ln>
            <a:miter lim="800000"/>
          </a:ln>
        </p:spPr>
        <p:txBody>
          <a:bodyPr/>
          <a:lstStyle/>
          <a:p>
            <a:fld id="{E2F76EFA-970C-4F10-8E4E-F16D3FB3D679}" type="slidenum">
              <a:rPr lang="zh-CN" altLang="en-US" smtClean="0">
                <a:latin typeface="Arial" charset="0"/>
                <a:ea typeface="宋体" charset="-122"/>
              </a:rPr>
              <a:t>9</a:t>
            </a:fld>
            <a:endParaRPr lang="en-US" altLang="zh-CN" smtClean="0">
              <a:latin typeface="Arial" charset="0"/>
              <a:ea typeface="宋体" charset="-122"/>
            </a:endParaRPr>
          </a:p>
        </p:txBody>
      </p:sp>
      <p:sp>
        <p:nvSpPr>
          <p:cNvPr id="1157122" name="Rectangle 2"/>
          <p:cNvSpPr>
            <a:spLocks noGrp="1" noRot="1" noChangeAspect="1" noChangeArrowheads="1" noTextEdit="1"/>
          </p:cNvSpPr>
          <p:nvPr>
            <p:ph type="sldImg"/>
          </p:nvPr>
        </p:nvSpPr>
        <p:spPr>
          <a:xfrm>
            <a:off x="1138238" y="684213"/>
            <a:ext cx="4549775" cy="3413125"/>
          </a:xfrm>
          <a:ln>
            <a:solidFill>
              <a:srgbClr val="000000"/>
            </a:solidFill>
          </a:ln>
        </p:spPr>
      </p:sp>
      <p:sp>
        <p:nvSpPr>
          <p:cNvPr id="1157123" name="Rectangle 3"/>
          <p:cNvSpPr>
            <a:spLocks noGrp="1" noChangeArrowheads="1"/>
          </p:cNvSpPr>
          <p:nvPr>
            <p:ph type="body" idx="1"/>
          </p:nvPr>
        </p:nvSpPr>
        <p:spPr>
          <a:xfrm>
            <a:off x="909638" y="4325938"/>
            <a:ext cx="5002212" cy="4095750"/>
          </a:xfrm>
          <a:noFill/>
        </p:spPr>
        <p:txBody>
          <a:bodyPr anchor="t"/>
          <a:lstStyle/>
          <a:p>
            <a:endParaRPr lang="zh-TW" altLang="en-US" smtClean="0">
              <a:ea typeface="宋体"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265" name="Rectangle 7"/>
          <p:cNvSpPr>
            <a:spLocks noGrp="1" noChangeArrowheads="1"/>
          </p:cNvSpPr>
          <p:nvPr>
            <p:ph type="sldNum" sz="quarter" idx="5"/>
          </p:nvPr>
        </p:nvSpPr>
        <p:spPr>
          <a:noFill/>
          <a:ln>
            <a:miter lim="800000"/>
          </a:ln>
        </p:spPr>
        <p:txBody>
          <a:bodyPr/>
          <a:lstStyle/>
          <a:p>
            <a:fld id="{08301518-7A1B-427C-97B1-85CB31FC1362}" type="slidenum">
              <a:rPr lang="zh-CN" altLang="en-US" smtClean="0">
                <a:latin typeface="Arial" charset="0"/>
                <a:ea typeface="宋体" charset="-122"/>
              </a:rPr>
              <a:t>10</a:t>
            </a:fld>
            <a:endParaRPr lang="en-US" altLang="zh-CN" smtClean="0">
              <a:latin typeface="Arial" charset="0"/>
              <a:ea typeface="宋体" charset="-122"/>
            </a:endParaRPr>
          </a:p>
        </p:txBody>
      </p:sp>
      <p:sp>
        <p:nvSpPr>
          <p:cNvPr id="1163266" name="Rectangle 2"/>
          <p:cNvSpPr>
            <a:spLocks noGrp="1" noRot="1" noChangeAspect="1" noChangeArrowheads="1" noTextEdit="1"/>
          </p:cNvSpPr>
          <p:nvPr>
            <p:ph type="sldImg"/>
          </p:nvPr>
        </p:nvSpPr>
        <p:spPr>
          <a:xfrm>
            <a:off x="1138238" y="684213"/>
            <a:ext cx="4549775" cy="3413125"/>
          </a:xfrm>
          <a:ln>
            <a:solidFill>
              <a:srgbClr val="000000"/>
            </a:solidFill>
          </a:ln>
        </p:spPr>
      </p:sp>
      <p:sp>
        <p:nvSpPr>
          <p:cNvPr id="1163267" name="Rectangle 3"/>
          <p:cNvSpPr>
            <a:spLocks noGrp="1" noChangeArrowheads="1"/>
          </p:cNvSpPr>
          <p:nvPr>
            <p:ph type="body" idx="1"/>
          </p:nvPr>
        </p:nvSpPr>
        <p:spPr>
          <a:xfrm>
            <a:off x="909638" y="4325938"/>
            <a:ext cx="5002212" cy="4095750"/>
          </a:xfrm>
          <a:noFill/>
        </p:spPr>
        <p:txBody>
          <a:bodyPr anchor="t"/>
          <a:lstStyle/>
          <a:p>
            <a:endParaRPr lang="zh-TW" altLang="en-US" smtClean="0">
              <a:ea typeface="宋体"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69" name="Rectangle 7"/>
          <p:cNvSpPr>
            <a:spLocks noGrp="1" noChangeArrowheads="1"/>
          </p:cNvSpPr>
          <p:nvPr>
            <p:ph type="sldNum" sz="quarter" idx="5"/>
          </p:nvPr>
        </p:nvSpPr>
        <p:spPr>
          <a:noFill/>
          <a:ln>
            <a:miter lim="800000"/>
          </a:ln>
        </p:spPr>
        <p:txBody>
          <a:bodyPr/>
          <a:lstStyle/>
          <a:p>
            <a:fld id="{E75C3C2F-D7A1-4646-B47C-8DC93858AF15}" type="slidenum">
              <a:rPr lang="en-US" altLang="zh-CN" smtClean="0">
                <a:latin typeface="Arial" charset="0"/>
                <a:ea typeface="宋体" charset="-122"/>
              </a:rPr>
              <a:t>15</a:t>
            </a:fld>
            <a:endParaRPr lang="en-US" altLang="zh-CN" smtClean="0">
              <a:latin typeface="Arial" charset="0"/>
              <a:ea typeface="宋体" charset="-122"/>
            </a:endParaRPr>
          </a:p>
        </p:txBody>
      </p:sp>
      <p:sp>
        <p:nvSpPr>
          <p:cNvPr id="851970" name="Rectangle 2"/>
          <p:cNvSpPr>
            <a:spLocks noGrp="1" noRot="1" noChangeAspect="1" noChangeArrowheads="1" noTextEdit="1"/>
          </p:cNvSpPr>
          <p:nvPr>
            <p:ph type="sldImg"/>
          </p:nvPr>
        </p:nvSpPr>
        <p:spPr>
          <a:xfrm>
            <a:off x="1146175" y="685800"/>
            <a:ext cx="4575175" cy="3432175"/>
          </a:xfrm>
          <a:ln>
            <a:solidFill>
              <a:srgbClr val="000000"/>
            </a:solidFill>
          </a:ln>
        </p:spPr>
      </p:sp>
      <p:sp>
        <p:nvSpPr>
          <p:cNvPr id="851971" name="Rectangle 3"/>
          <p:cNvSpPr>
            <a:spLocks noGrp="1" noChangeArrowheads="1"/>
          </p:cNvSpPr>
          <p:nvPr>
            <p:ph type="body" idx="1"/>
          </p:nvPr>
        </p:nvSpPr>
        <p:spPr>
          <a:xfrm>
            <a:off x="914400" y="4344988"/>
            <a:ext cx="5029200" cy="4113212"/>
          </a:xfrm>
          <a:noFill/>
        </p:spPr>
        <p:txBody>
          <a:bodyPr lIns="91244" tIns="45624" rIns="91244" bIns="45624" anchor="t"/>
          <a:lstStyle/>
          <a:p>
            <a:endParaRPr lang="zh-CN" altLang="en-US" smtClean="0">
              <a:ea typeface="宋体"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5"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A0DD97FD-F26E-40B1-83B4-B32B78AB77E7}" type="slidenum">
              <a:rPr kumimoji="1" lang="zh-CN" altLang="en-US" sz="1200">
                <a:latin typeface="Times New Roman" pitchFamily="18" charset="0"/>
              </a:rPr>
              <a:t>24</a:t>
            </a:fld>
            <a:endParaRPr kumimoji="1" lang="en-US" altLang="zh-CN" sz="1200">
              <a:latin typeface="Times New Roman" pitchFamily="18" charset="0"/>
            </a:endParaRPr>
          </a:p>
        </p:txBody>
      </p:sp>
      <p:sp>
        <p:nvSpPr>
          <p:cNvPr id="876546" name="Rectangle 2"/>
          <p:cNvSpPr>
            <a:spLocks noGrp="1" noRot="1" noChangeAspect="1" noChangeArrowheads="1" noTextEdit="1"/>
          </p:cNvSpPr>
          <p:nvPr>
            <p:ph type="sldImg"/>
          </p:nvPr>
        </p:nvSpPr>
        <p:spPr/>
      </p:sp>
      <p:sp>
        <p:nvSpPr>
          <p:cNvPr id="876547" name="Rectangle 3"/>
          <p:cNvSpPr>
            <a:spLocks noGrp="1" noChangeArrowheads="1"/>
          </p:cNvSpPr>
          <p:nvPr>
            <p:ph type="body" idx="1"/>
          </p:nvPr>
        </p:nvSpPr>
        <p:spPr>
          <a:noFill/>
        </p:spPr>
        <p:txBody>
          <a:bodyPr/>
          <a:lstStyle/>
          <a:p>
            <a:pPr eaLnBrk="1" hangingPunct="1"/>
            <a:endParaRPr lang="zh-CN" altLang="en-US" smtClean="0">
              <a:latin typeface="Arial" charset="0"/>
              <a:ea typeface="宋体"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灯片编号占位符 5"/>
          <p:cNvSpPr>
            <a:spLocks noGrp="1" noChangeArrowheads="1"/>
          </p:cNvSpPr>
          <p:nvPr>
            <p:ph type="sldNum" sz="quarter" idx="10"/>
          </p:nvPr>
        </p:nvSpPr>
        <p:spPr/>
        <p:txBody>
          <a:bodyPr/>
          <a:lstStyle>
            <a:lvl1pPr>
              <a:defRPr/>
            </a:lvl1pPr>
          </a:lstStyle>
          <a:p>
            <a:pPr>
              <a:defRPr/>
            </a:pPr>
            <a:fld id="{96AD0FE7-65AF-43AA-90AC-B80CF462C2C1}"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5"/>
          <p:cNvSpPr>
            <a:spLocks noGrp="1" noChangeArrowheads="1"/>
          </p:cNvSpPr>
          <p:nvPr>
            <p:ph type="sldNum" sz="quarter" idx="10"/>
          </p:nvPr>
        </p:nvSpPr>
        <p:spPr/>
        <p:txBody>
          <a:bodyPr/>
          <a:lstStyle>
            <a:lvl1pPr>
              <a:defRPr/>
            </a:lvl1pPr>
          </a:lstStyle>
          <a:p>
            <a:pPr>
              <a:defRPr/>
            </a:pPr>
            <a:fld id="{732DB969-4A31-4DDF-8AEA-3499EF3A7DA5}"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灯片编号占位符 5"/>
          <p:cNvSpPr>
            <a:spLocks noGrp="1" noChangeArrowheads="1"/>
          </p:cNvSpPr>
          <p:nvPr>
            <p:ph type="sldNum" sz="quarter" idx="10"/>
          </p:nvPr>
        </p:nvSpPr>
        <p:spPr/>
        <p:txBody>
          <a:bodyPr/>
          <a:lstStyle>
            <a:lvl1pPr>
              <a:defRPr/>
            </a:lvl1pPr>
          </a:lstStyle>
          <a:p>
            <a:pPr>
              <a:defRPr/>
            </a:pPr>
            <a:fld id="{34B547ED-D35A-4DC0-A6F1-8213F76BDB62}"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125538"/>
            <a:ext cx="403860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125538"/>
            <a:ext cx="403860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灯片编号占位符 5"/>
          <p:cNvSpPr>
            <a:spLocks noGrp="1" noChangeArrowheads="1"/>
          </p:cNvSpPr>
          <p:nvPr>
            <p:ph type="sldNum" sz="quarter" idx="10"/>
          </p:nvPr>
        </p:nvSpPr>
        <p:spPr/>
        <p:txBody>
          <a:bodyPr/>
          <a:lstStyle>
            <a:lvl1pPr>
              <a:defRPr/>
            </a:lvl1pPr>
          </a:lstStyle>
          <a:p>
            <a:pPr>
              <a:defRPr/>
            </a:pPr>
            <a:fld id="{325BC571-EFEC-41DC-BB00-351651232544}"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灯片编号占位符 5"/>
          <p:cNvSpPr>
            <a:spLocks noGrp="1" noChangeArrowheads="1"/>
          </p:cNvSpPr>
          <p:nvPr>
            <p:ph type="sldNum" sz="quarter" idx="10"/>
          </p:nvPr>
        </p:nvSpPr>
        <p:spPr/>
        <p:txBody>
          <a:bodyPr/>
          <a:lstStyle>
            <a:lvl1pPr>
              <a:defRPr/>
            </a:lvl1pPr>
          </a:lstStyle>
          <a:p>
            <a:pPr>
              <a:defRPr/>
            </a:pPr>
            <a:fld id="{7CEDF6BF-CD2F-47E6-9AD5-0C5B5E27FE69}"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灯片编号占位符 5"/>
          <p:cNvSpPr>
            <a:spLocks noGrp="1" noChangeArrowheads="1"/>
          </p:cNvSpPr>
          <p:nvPr>
            <p:ph type="sldNum" sz="quarter" idx="10"/>
          </p:nvPr>
        </p:nvSpPr>
        <p:spPr/>
        <p:txBody>
          <a:bodyPr/>
          <a:lstStyle>
            <a:lvl1pPr>
              <a:defRPr/>
            </a:lvl1pPr>
          </a:lstStyle>
          <a:p>
            <a:pPr>
              <a:defRPr/>
            </a:pPr>
            <a:fld id="{0BAC83F2-55CF-43E6-A79D-1B3628C49319}"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grpSp>
        <p:nvGrpSpPr>
          <p:cNvPr id="3" name="组合 3"/>
          <p:cNvGrpSpPr/>
          <p:nvPr userDrawn="1"/>
        </p:nvGrpSpPr>
        <p:grpSpPr bwMode="auto">
          <a:xfrm>
            <a:off x="395288" y="6357938"/>
            <a:ext cx="6337300" cy="384175"/>
            <a:chOff x="395536" y="6357193"/>
            <a:chExt cx="6336704" cy="384175"/>
          </a:xfrm>
        </p:grpSpPr>
        <p:sp>
          <p:nvSpPr>
            <p:cNvPr id="4" name="矩形 2"/>
            <p:cNvSpPr/>
            <p:nvPr userDrawn="1"/>
          </p:nvSpPr>
          <p:spPr>
            <a:xfrm>
              <a:off x="395536" y="6381005"/>
              <a:ext cx="6336704" cy="360363"/>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endParaRPr lang="zh-CN" altLang="en-US"/>
            </a:p>
          </p:txBody>
        </p:sp>
        <p:pic>
          <p:nvPicPr>
            <p:cNvPr id="5" name="Picture 2"/>
            <p:cNvPicPr>
              <a:picLocks noChangeAspect="1" noChangeArrowheads="1"/>
            </p:cNvPicPr>
            <p:nvPr userDrawn="1"/>
          </p:nvPicPr>
          <p:blipFill>
            <a:blip r:embed="rId2"/>
            <a:srcRect/>
            <a:stretch>
              <a:fillRect/>
            </a:stretch>
          </p:blipFill>
          <p:spPr bwMode="auto">
            <a:xfrm>
              <a:off x="467544" y="6357193"/>
              <a:ext cx="1219200" cy="384175"/>
            </a:xfrm>
            <a:prstGeom prst="rect">
              <a:avLst/>
            </a:prstGeom>
            <a:noFill/>
            <a:ln w="9525">
              <a:noFill/>
              <a:miter lim="800000"/>
              <a:headEnd/>
              <a:tailEnd/>
            </a:ln>
          </p:spPr>
        </p:pic>
      </p:grpSp>
      <p:sp>
        <p:nvSpPr>
          <p:cNvPr id="7" name="标题 3"/>
          <p:cNvSpPr>
            <a:spLocks noGrp="1"/>
          </p:cNvSpPr>
          <p:nvPr>
            <p:ph type="title" idx="4294967295" hasCustomPrompt="1"/>
          </p:nvPr>
        </p:nvSpPr>
        <p:spPr>
          <a:xfrm>
            <a:off x="755576" y="214313"/>
            <a:ext cx="7920112" cy="490537"/>
          </a:xfrm>
        </p:spPr>
        <p:txBody>
          <a:bodyPr/>
          <a:lstStyle>
            <a:lvl1pPr>
              <a:defRPr b="0"/>
            </a:lvl1pPr>
          </a:lstStyle>
          <a:p>
            <a:r>
              <a:rPr lang="zh-CN" dirty="0"/>
              <a:t>本书适合这样的人</a:t>
            </a:r>
          </a:p>
        </p:txBody>
      </p:sp>
      <p:sp>
        <p:nvSpPr>
          <p:cNvPr id="6" name="灯片编号占位符 1"/>
          <p:cNvSpPr>
            <a:spLocks noGrp="1"/>
          </p:cNvSpPr>
          <p:nvPr>
            <p:ph type="sldNum" sz="quarter" idx="10"/>
          </p:nvPr>
        </p:nvSpPr>
        <p:spPr/>
        <p:txBody>
          <a:bodyPr/>
          <a:lstStyle>
            <a:lvl1pPr>
              <a:defRPr/>
            </a:lvl1pPr>
          </a:lstStyle>
          <a:p>
            <a:pPr>
              <a:defRPr/>
            </a:pPr>
            <a:fld id="{15B9F533-8757-4519-858E-A531389EC8FC}"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灯片编号占位符 5"/>
          <p:cNvSpPr>
            <a:spLocks noGrp="1" noChangeArrowheads="1"/>
          </p:cNvSpPr>
          <p:nvPr>
            <p:ph type="sldNum" sz="quarter" idx="10"/>
          </p:nvPr>
        </p:nvSpPr>
        <p:spPr/>
        <p:txBody>
          <a:bodyPr/>
          <a:lstStyle>
            <a:lvl1pPr>
              <a:defRPr/>
            </a:lvl1pPr>
          </a:lstStyle>
          <a:p>
            <a:pPr>
              <a:defRPr/>
            </a:pPr>
            <a:fld id="{E0D2DA89-EF56-4FC3-B6A9-B4727C73320B}"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灯片编号占位符 5"/>
          <p:cNvSpPr>
            <a:spLocks noGrp="1" noChangeArrowheads="1"/>
          </p:cNvSpPr>
          <p:nvPr>
            <p:ph type="sldNum" sz="quarter" idx="10"/>
          </p:nvPr>
        </p:nvSpPr>
        <p:spPr/>
        <p:txBody>
          <a:bodyPr/>
          <a:lstStyle>
            <a:lvl1pPr>
              <a:defRPr/>
            </a:lvl1pPr>
          </a:lstStyle>
          <a:p>
            <a:pPr>
              <a:defRPr/>
            </a:pPr>
            <a:fld id="{AD2BB2B0-44F7-4F0E-8EB1-7CC18291D7C6}"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5"/>
          <p:cNvSpPr>
            <a:spLocks noGrp="1" noChangeArrowheads="1"/>
          </p:cNvSpPr>
          <p:nvPr>
            <p:ph type="sldNum" sz="quarter" idx="10"/>
          </p:nvPr>
        </p:nvSpPr>
        <p:spPr/>
        <p:txBody>
          <a:bodyPr/>
          <a:lstStyle>
            <a:lvl1pPr>
              <a:defRPr/>
            </a:lvl1pPr>
          </a:lstStyle>
          <a:p>
            <a:pPr>
              <a:defRPr/>
            </a:pPr>
            <a:fld id="{BD9F80F5-BEDF-4095-AD3B-4126E458EF6F}"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61150" y="203200"/>
            <a:ext cx="2087563" cy="59229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95288" y="203200"/>
            <a:ext cx="6113462" cy="59229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5"/>
          <p:cNvSpPr>
            <a:spLocks noGrp="1" noChangeArrowheads="1"/>
          </p:cNvSpPr>
          <p:nvPr>
            <p:ph type="sldNum" sz="quarter" idx="10"/>
          </p:nvPr>
        </p:nvSpPr>
        <p:spPr/>
        <p:txBody>
          <a:bodyPr/>
          <a:lstStyle>
            <a:lvl1pPr>
              <a:defRPr/>
            </a:lvl1pPr>
          </a:lstStyle>
          <a:p>
            <a:pPr>
              <a:defRPr/>
            </a:pPr>
            <a:fld id="{EE1E804C-938F-401C-A8C6-E7D1FCBBFDF8}"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a:lstStyle/>
          <a:p>
            <a:pPr lvl="0"/>
            <a:endParaRPr lang="zh-CN" altLang="en-US" noProof="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3E0216F-B2E9-462D-BD12-F9BEDEE16BBE}" type="slidenum">
              <a:rPr lang="en-US" altLang="zh-CN"/>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32893939-1F1B-411C-874E-5ABE67FFF10A}" type="slidenum">
              <a:rPr lang="en-US" altLang="zh-CN"/>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231775" y="6445250"/>
            <a:ext cx="2205038" cy="31750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3" name="Rectangle 5"/>
          <p:cNvSpPr>
            <a:spLocks noGrp="1" noChangeArrowheads="1"/>
          </p:cNvSpPr>
          <p:nvPr>
            <p:ph type="ftr" sz="quarter" idx="11"/>
          </p:nvPr>
        </p:nvSpPr>
        <p:spPr>
          <a:xfrm>
            <a:off x="2574925" y="6445250"/>
            <a:ext cx="2990850" cy="31750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4" name="Rectangle 6"/>
          <p:cNvSpPr>
            <a:spLocks noGrp="1" noChangeArrowheads="1"/>
          </p:cNvSpPr>
          <p:nvPr>
            <p:ph type="sldNum" sz="quarter" idx="12"/>
          </p:nvPr>
        </p:nvSpPr>
        <p:spPr>
          <a:xfrm>
            <a:off x="5700713" y="6445250"/>
            <a:ext cx="2205037" cy="317500"/>
          </a:xfrm>
        </p:spPr>
        <p:txBody>
          <a:bodyPr/>
          <a:lstStyle>
            <a:lvl1pPr>
              <a:defRPr>
                <a:ea typeface="宋体" pitchFamily="2" charset="-122"/>
              </a:defRPr>
            </a:lvl1pPr>
          </a:lstStyle>
          <a:p>
            <a:pPr>
              <a:defRPr/>
            </a:pPr>
            <a:fld id="{6E325A46-782D-47E9-B43A-A384F8ADF49D}" type="slidenum">
              <a:rPr lang="zh-CN" altLang="en-US"/>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357158" y="214290"/>
            <a:ext cx="6840538" cy="639762"/>
          </a:xfrm>
        </p:spPr>
        <p:txBody>
          <a:bodyPr/>
          <a:lstStyle>
            <a:lvl1pPr algn="l">
              <a:defRPr sz="3600"/>
            </a:lvl1pPr>
          </a:lstStyle>
          <a:p>
            <a:r>
              <a:rPr lang="zh-CN" altLang="en-US" smtClean="0"/>
              <a:t>单击此处编辑母版标题样式</a:t>
            </a:r>
            <a:endParaRPr lang="zh-CN" altLang="en-US"/>
          </a:p>
        </p:txBody>
      </p:sp>
      <p:sp>
        <p:nvSpPr>
          <p:cNvPr id="3" name="SmartArt 占位符 2"/>
          <p:cNvSpPr>
            <a:spLocks noGrp="1"/>
          </p:cNvSpPr>
          <p:nvPr>
            <p:ph type="pic" idx="1"/>
          </p:nvPr>
        </p:nvSpPr>
        <p:spPr>
          <a:xfrm>
            <a:off x="457200" y="1600200"/>
            <a:ext cx="8229600" cy="4525963"/>
          </a:xfrm>
        </p:spPr>
        <p:txBody>
          <a:bodyPr rtlCol="0">
            <a:normAutofit/>
          </a:bodyPr>
          <a:lstStyle/>
          <a:p>
            <a:pPr lvl="0"/>
            <a:endParaRPr lang="zh-CN" altLang="en-US" noProof="0"/>
          </a:p>
        </p:txBody>
      </p:sp>
      <p:sp>
        <p:nvSpPr>
          <p:cNvPr id="4" name="灯片编号占位符 4"/>
          <p:cNvSpPr>
            <a:spLocks noGrp="1"/>
          </p:cNvSpPr>
          <p:nvPr>
            <p:ph type="sldNum" sz="quarter" idx="10"/>
          </p:nvPr>
        </p:nvSpPr>
        <p:spPr>
          <a:xfrm>
            <a:off x="6553200" y="6245225"/>
            <a:ext cx="2133600" cy="476250"/>
          </a:xfrm>
        </p:spPr>
        <p:txBody>
          <a:bodyPr/>
          <a:lstStyle>
            <a:lvl1pPr algn="r">
              <a:defRPr/>
            </a:lvl1pPr>
          </a:lstStyle>
          <a:p>
            <a:pPr>
              <a:defRPr/>
            </a:pPr>
            <a:fld id="{0238DC3C-F66E-4BAA-8EEC-5CB66DC3ECA3}" type="slidenum">
              <a:rPr lang="zh-CN" altLang="en-US"/>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649288"/>
            <a:ext cx="8229600" cy="544353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ea typeface="宋体" pitchFamily="2" charset="-122"/>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FCB4E5E0-7087-4634-A065-65F9E0292439}" type="slidenum">
              <a:rPr lang="en-US" altLang="zh-CN"/>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blind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19"/>
          <a:srcRect/>
          <a:stretch>
            <a:fillRect/>
          </a:stretch>
        </p:blipFill>
        <p:spPr bwMode="auto">
          <a:xfrm>
            <a:off x="0" y="0"/>
            <a:ext cx="9144000" cy="6858000"/>
          </a:xfrm>
          <a:prstGeom prst="rect">
            <a:avLst/>
          </a:prstGeom>
          <a:noFill/>
          <a:ln w="9525">
            <a:noFill/>
            <a:miter lim="800000"/>
            <a:headEnd/>
            <a:tailEnd/>
          </a:ln>
        </p:spPr>
      </p:pic>
      <p:sp>
        <p:nvSpPr>
          <p:cNvPr id="3075" name="矩形 7"/>
          <p:cNvSpPr>
            <a:spLocks noChangeArrowheads="1"/>
          </p:cNvSpPr>
          <p:nvPr/>
        </p:nvSpPr>
        <p:spPr bwMode="auto">
          <a:xfrm>
            <a:off x="139700" y="735013"/>
            <a:ext cx="8856663" cy="142875"/>
          </a:xfrm>
          <a:prstGeom prst="rect">
            <a:avLst/>
          </a:prstGeom>
          <a:gradFill rotWithShape="1">
            <a:gsLst>
              <a:gs pos="0">
                <a:srgbClr val="083763"/>
              </a:gs>
              <a:gs pos="100000">
                <a:schemeClr val="accent2">
                  <a:alpha val="0"/>
                </a:schemeClr>
              </a:gs>
            </a:gsLst>
            <a:lin ang="5400000" scaled="1"/>
          </a:gradFill>
          <a:ln>
            <a:noFill/>
          </a:ln>
        </p:spPr>
        <p:txBody>
          <a:bodyPr anchor="ctr"/>
          <a:lstStyle/>
          <a:p>
            <a:pPr algn="ctr">
              <a:defRPr/>
            </a:pPr>
            <a:endParaRPr lang="zh-CN" altLang="en-US">
              <a:solidFill>
                <a:srgbClr val="FFFFFF"/>
              </a:solidFill>
              <a:latin typeface="Constantia" pitchFamily="18" charset="0"/>
              <a:ea typeface="微软雅黑" pitchFamily="34" charset="-122"/>
            </a:endParaRPr>
          </a:p>
        </p:txBody>
      </p:sp>
      <p:sp>
        <p:nvSpPr>
          <p:cNvPr id="3076" name="同侧圆角矩形 8"/>
          <p:cNvSpPr>
            <a:spLocks noChangeArrowheads="1"/>
          </p:cNvSpPr>
          <p:nvPr/>
        </p:nvSpPr>
        <p:spPr bwMode="auto">
          <a:xfrm>
            <a:off x="139700" y="131763"/>
            <a:ext cx="8856663" cy="633412"/>
          </a:xfrm>
          <a:custGeom>
            <a:avLst/>
            <a:gdLst>
              <a:gd name="T0" fmla="*/ 8856663 w 8856663"/>
              <a:gd name="T1" fmla="*/ 316706 h 633412"/>
              <a:gd name="T2" fmla="*/ 4428332 w 8856663"/>
              <a:gd name="T3" fmla="*/ 633412 h 633412"/>
              <a:gd name="T4" fmla="*/ 0 w 8856663"/>
              <a:gd name="T5" fmla="*/ 316706 h 633412"/>
              <a:gd name="T6" fmla="*/ 4428332 w 8856663"/>
              <a:gd name="T7" fmla="*/ 0 h 633412"/>
              <a:gd name="T8" fmla="*/ 0 60000 65536"/>
              <a:gd name="T9" fmla="*/ 5898240 60000 65536"/>
              <a:gd name="T10" fmla="*/ 11796480 60000 65536"/>
              <a:gd name="T11" fmla="*/ 17694720 60000 65536"/>
              <a:gd name="T12" fmla="*/ 20697 w 8856663"/>
              <a:gd name="T13" fmla="*/ 20697 h 633412"/>
              <a:gd name="T14" fmla="*/ 8835966 w 8856663"/>
              <a:gd name="T15" fmla="*/ 633412 h 633412"/>
            </a:gdLst>
            <a:ahLst/>
            <a:cxnLst>
              <a:cxn ang="T8">
                <a:pos x="T0" y="T1"/>
              </a:cxn>
              <a:cxn ang="T9">
                <a:pos x="T2" y="T3"/>
              </a:cxn>
              <a:cxn ang="T10">
                <a:pos x="T4" y="T5"/>
              </a:cxn>
              <a:cxn ang="T11">
                <a:pos x="T6" y="T7"/>
              </a:cxn>
            </a:cxnLst>
            <a:rect l="T12" t="T13" r="T14" b="T15"/>
            <a:pathLst>
              <a:path w="8856663" h="633412">
                <a:moveTo>
                  <a:pt x="70663" y="0"/>
                </a:moveTo>
                <a:lnTo>
                  <a:pt x="8786000" y="0"/>
                </a:lnTo>
                <a:lnTo>
                  <a:pt x="8785999" y="0"/>
                </a:lnTo>
                <a:cubicBezTo>
                  <a:pt x="8825026" y="0"/>
                  <a:pt x="8856663" y="31636"/>
                  <a:pt x="8856663" y="70663"/>
                </a:cubicBezTo>
                <a:lnTo>
                  <a:pt x="8856663" y="633412"/>
                </a:lnTo>
                <a:lnTo>
                  <a:pt x="0" y="633412"/>
                </a:lnTo>
                <a:lnTo>
                  <a:pt x="0" y="70663"/>
                </a:lnTo>
                <a:cubicBezTo>
                  <a:pt x="0" y="31636"/>
                  <a:pt x="31636" y="0"/>
                  <a:pt x="70662" y="0"/>
                </a:cubicBezTo>
                <a:close/>
              </a:path>
            </a:pathLst>
          </a:custGeom>
          <a:gradFill rotWithShape="0">
            <a:gsLst>
              <a:gs pos="0">
                <a:srgbClr val="0B5395"/>
              </a:gs>
              <a:gs pos="24001">
                <a:srgbClr val="2FC4FF"/>
              </a:gs>
              <a:gs pos="49001">
                <a:srgbClr val="0076A3"/>
              </a:gs>
              <a:gs pos="77000">
                <a:srgbClr val="0B5395"/>
              </a:gs>
              <a:gs pos="100000">
                <a:srgbClr val="009DD9"/>
              </a:gs>
            </a:gsLst>
            <a:lin ang="5400000"/>
          </a:gradFill>
          <a:ln>
            <a:noFill/>
          </a:ln>
        </p:spPr>
        <p:txBody>
          <a:bodyPr anchor="ctr"/>
          <a:lstStyle/>
          <a:p>
            <a:pPr algn="ctr">
              <a:defRPr/>
            </a:pPr>
            <a:r>
              <a:rPr lang="en-US">
                <a:solidFill>
                  <a:srgbClr val="FFFFFF"/>
                </a:solidFill>
                <a:latin typeface="Constantia" pitchFamily="18" charset="0"/>
                <a:ea typeface="微软雅黑" pitchFamily="34" charset="-122"/>
              </a:rPr>
              <a:t> </a:t>
            </a:r>
            <a:endParaRPr lang="zh-CN" altLang="en-US">
              <a:solidFill>
                <a:srgbClr val="FFFFFF"/>
              </a:solidFill>
              <a:latin typeface="Constantia" pitchFamily="18" charset="0"/>
              <a:ea typeface="微软雅黑" pitchFamily="34" charset="-122"/>
            </a:endParaRPr>
          </a:p>
        </p:txBody>
      </p:sp>
      <p:cxnSp>
        <p:nvCxnSpPr>
          <p:cNvPr id="13317" name="直接连接符 9"/>
          <p:cNvCxnSpPr>
            <a:cxnSpLocks noChangeShapeType="1"/>
          </p:cNvCxnSpPr>
          <p:nvPr/>
        </p:nvCxnSpPr>
        <p:spPr bwMode="auto">
          <a:xfrm>
            <a:off x="468313" y="6308725"/>
            <a:ext cx="7488237" cy="0"/>
          </a:xfrm>
          <a:prstGeom prst="line">
            <a:avLst/>
          </a:prstGeom>
          <a:noFill/>
          <a:ln w="9525">
            <a:solidFill>
              <a:srgbClr val="7F7F7F"/>
            </a:solidFill>
            <a:prstDash val="sysDash"/>
            <a:round/>
          </a:ln>
        </p:spPr>
      </p:cxnSp>
      <p:sp>
        <p:nvSpPr>
          <p:cNvPr id="3078" name="Line 12"/>
          <p:cNvSpPr>
            <a:spLocks noChangeShapeType="1"/>
          </p:cNvSpPr>
          <p:nvPr/>
        </p:nvSpPr>
        <p:spPr bwMode="auto">
          <a:xfrm>
            <a:off x="1587500" y="6437313"/>
            <a:ext cx="0" cy="252412"/>
          </a:xfrm>
          <a:prstGeom prst="line">
            <a:avLst/>
          </a:prstGeom>
          <a:noFill/>
          <a:ln w="3175" cmpd="sng">
            <a:solidFill>
              <a:schemeClr val="bg1"/>
            </a:solidFill>
            <a:round/>
          </a:ln>
        </p:spPr>
        <p:txBody>
          <a:bodyPr/>
          <a:lstStyle/>
          <a:p>
            <a:pPr>
              <a:defRPr/>
            </a:pPr>
            <a:endParaRPr lang="zh-CN" altLang="en-US">
              <a:latin typeface="Arial" pitchFamily="34" charset="0"/>
              <a:ea typeface="宋体" pitchFamily="2" charset="-122"/>
            </a:endParaRPr>
          </a:p>
        </p:txBody>
      </p:sp>
      <p:sp>
        <p:nvSpPr>
          <p:cNvPr id="3081" name="矩形 13"/>
          <p:cNvSpPr>
            <a:spLocks noChangeArrowheads="1"/>
          </p:cNvSpPr>
          <p:nvPr/>
        </p:nvSpPr>
        <p:spPr bwMode="auto">
          <a:xfrm>
            <a:off x="265113" y="131763"/>
            <a:ext cx="203200" cy="633412"/>
          </a:xfrm>
          <a:prstGeom prst="rect">
            <a:avLst/>
          </a:prstGeom>
          <a:gradFill rotWithShape="0">
            <a:gsLst>
              <a:gs pos="0">
                <a:srgbClr val="BF9000"/>
              </a:gs>
              <a:gs pos="24001">
                <a:srgbClr val="FFFF00"/>
              </a:gs>
              <a:gs pos="49001">
                <a:srgbClr val="FFC000"/>
              </a:gs>
              <a:gs pos="77000">
                <a:srgbClr val="BF9000"/>
              </a:gs>
              <a:gs pos="100000">
                <a:srgbClr val="FFD966"/>
              </a:gs>
            </a:gsLst>
            <a:lin ang="5400000"/>
          </a:gradFill>
          <a:ln>
            <a:noFill/>
          </a:ln>
        </p:spPr>
        <p:txBody>
          <a:bodyPr anchor="ctr"/>
          <a:lstStyle/>
          <a:p>
            <a:pPr algn="ctr">
              <a:defRPr/>
            </a:pPr>
            <a:endParaRPr lang="zh-CN" altLang="en-US">
              <a:solidFill>
                <a:srgbClr val="FFFFFF"/>
              </a:solidFill>
              <a:latin typeface="Constantia" pitchFamily="18" charset="0"/>
              <a:ea typeface="微软雅黑" pitchFamily="34" charset="-122"/>
            </a:endParaRPr>
          </a:p>
        </p:txBody>
      </p:sp>
      <p:sp>
        <p:nvSpPr>
          <p:cNvPr id="3082" name="矩形 14"/>
          <p:cNvSpPr>
            <a:spLocks noChangeArrowheads="1"/>
          </p:cNvSpPr>
          <p:nvPr/>
        </p:nvSpPr>
        <p:spPr bwMode="auto">
          <a:xfrm>
            <a:off x="250825" y="131763"/>
            <a:ext cx="19050" cy="633412"/>
          </a:xfrm>
          <a:prstGeom prst="rect">
            <a:avLst/>
          </a:prstGeom>
          <a:solidFill>
            <a:schemeClr val="tx1">
              <a:alpha val="20000"/>
            </a:schemeClr>
          </a:solidFill>
          <a:ln>
            <a:noFill/>
          </a:ln>
        </p:spPr>
        <p:txBody>
          <a:bodyPr anchor="ctr"/>
          <a:lstStyle/>
          <a:p>
            <a:pPr algn="ctr">
              <a:defRPr/>
            </a:pPr>
            <a:endParaRPr lang="zh-CN" altLang="en-US">
              <a:solidFill>
                <a:srgbClr val="FFFFFF"/>
              </a:solidFill>
              <a:latin typeface="Constantia" pitchFamily="18" charset="0"/>
              <a:ea typeface="微软雅黑" pitchFamily="34" charset="-122"/>
            </a:endParaRPr>
          </a:p>
        </p:txBody>
      </p:sp>
      <p:sp>
        <p:nvSpPr>
          <p:cNvPr id="3083" name="矩形 15"/>
          <p:cNvSpPr>
            <a:spLocks noChangeArrowheads="1"/>
          </p:cNvSpPr>
          <p:nvPr/>
        </p:nvSpPr>
        <p:spPr bwMode="auto">
          <a:xfrm>
            <a:off x="460375" y="130175"/>
            <a:ext cx="17463" cy="635000"/>
          </a:xfrm>
          <a:prstGeom prst="rect">
            <a:avLst/>
          </a:prstGeom>
          <a:solidFill>
            <a:schemeClr val="bg1">
              <a:alpha val="50000"/>
            </a:schemeClr>
          </a:solidFill>
          <a:ln>
            <a:noFill/>
          </a:ln>
        </p:spPr>
        <p:txBody>
          <a:bodyPr anchor="ctr"/>
          <a:lstStyle/>
          <a:p>
            <a:pPr algn="ctr">
              <a:defRPr/>
            </a:pPr>
            <a:endParaRPr lang="zh-CN" altLang="en-US">
              <a:solidFill>
                <a:srgbClr val="FFFFFF"/>
              </a:solidFill>
              <a:latin typeface="Constantia" pitchFamily="18" charset="0"/>
              <a:ea typeface="微软雅黑" pitchFamily="34" charset="-122"/>
            </a:endParaRPr>
          </a:p>
        </p:txBody>
      </p:sp>
      <p:sp>
        <p:nvSpPr>
          <p:cNvPr id="13322" name="文本占位符 2"/>
          <p:cNvSpPr>
            <a:spLocks noGrp="1" noChangeArrowheads="1"/>
          </p:cNvSpPr>
          <p:nvPr>
            <p:ph type="body" idx="1"/>
          </p:nvPr>
        </p:nvSpPr>
        <p:spPr bwMode="auto">
          <a:xfrm>
            <a:off x="457200" y="1125538"/>
            <a:ext cx="8229600" cy="5000625"/>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3323" name="标题占位符 1"/>
          <p:cNvSpPr>
            <a:spLocks noGrp="1" noChangeArrowheads="1"/>
          </p:cNvSpPr>
          <p:nvPr>
            <p:ph type="title"/>
          </p:nvPr>
        </p:nvSpPr>
        <p:spPr bwMode="auto">
          <a:xfrm>
            <a:off x="395288" y="203200"/>
            <a:ext cx="8353425" cy="488950"/>
          </a:xfrm>
          <a:prstGeom prst="rect">
            <a:avLst/>
          </a:prstGeom>
          <a:noFill/>
          <a:ln w="9525">
            <a:noFill/>
            <a:miter lim="800000"/>
          </a:ln>
        </p:spPr>
        <p:txBody>
          <a:bodyPr vert="horz" wrap="square" lIns="91440" tIns="45720" rIns="91440" bIns="45720" numCol="1" anchor="ctr" anchorCtr="0" compatLnSpc="1"/>
          <a:lstStyle/>
          <a:p>
            <a:pPr lvl="0"/>
            <a:r>
              <a:rPr lang="zh-CN" smtClean="0"/>
              <a:t>单击此处编辑母版标题样式</a:t>
            </a:r>
          </a:p>
        </p:txBody>
      </p:sp>
      <p:sp>
        <p:nvSpPr>
          <p:cNvPr id="3090" name="灯片编号占位符 5"/>
          <p:cNvSpPr>
            <a:spLocks noGrp="1" noChangeArrowheads="1"/>
          </p:cNvSpPr>
          <p:nvPr>
            <p:ph type="sldNum" sz="quarter" idx="4"/>
          </p:nvPr>
        </p:nvSpPr>
        <p:spPr bwMode="auto">
          <a:xfrm>
            <a:off x="6831013" y="6356350"/>
            <a:ext cx="2133600" cy="365125"/>
          </a:xfrm>
          <a:prstGeom prst="rect">
            <a:avLst/>
          </a:prstGeom>
          <a:noFill/>
          <a:ln>
            <a:noFill/>
          </a:ln>
        </p:spPr>
        <p:txBody>
          <a:bodyPr vert="horz" wrap="square" lIns="91440" tIns="45720" rIns="91440" bIns="45720" numCol="1" anchor="ctr" anchorCtr="0" compatLnSpc="1"/>
          <a:lstStyle>
            <a:lvl1pPr algn="r">
              <a:defRPr sz="1600">
                <a:solidFill>
                  <a:schemeClr val="accent1"/>
                </a:solidFill>
                <a:latin typeface="Constantia" pitchFamily="18" charset="0"/>
                <a:ea typeface="+mn-ea"/>
              </a:defRPr>
            </a:lvl1pPr>
          </a:lstStyle>
          <a:p>
            <a:pPr>
              <a:defRPr/>
            </a:pPr>
            <a:fld id="{C3464B50-FB12-46FC-853E-164944AD2878}" type="slidenum">
              <a:rPr lang="zh-CN" altLang="en-US"/>
              <a:t>‹#›</a:t>
            </a:fld>
            <a:endParaRPr lang="zh-CN" altLang="en-US"/>
          </a:p>
        </p:txBody>
      </p:sp>
      <p:pic>
        <p:nvPicPr>
          <p:cNvPr id="13325" name="Picture 1" descr="C:\Documents and Settings\Administrator\My Documents\My Pictures\360截图20130305192504765.jpg"/>
          <p:cNvPicPr>
            <a:picLocks noChangeAspect="1" noChangeArrowheads="1"/>
          </p:cNvPicPr>
          <p:nvPr/>
        </p:nvPicPr>
        <p:blipFill>
          <a:blip r:embed="rId20"/>
          <a:srcRect/>
          <a:stretch>
            <a:fillRect/>
          </a:stretch>
        </p:blipFill>
        <p:spPr bwMode="auto">
          <a:xfrm>
            <a:off x="2928938" y="6357938"/>
            <a:ext cx="3419475" cy="352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iming>
    <p:tnLst>
      <p:par>
        <p:cTn id="1" dur="indefinite" restart="never" nodeType="tmRoot"/>
      </p:par>
    </p:tnLst>
  </p:timing>
  <p:txStyles>
    <p:titleStyle>
      <a:lvl1pPr algn="l" rtl="0" eaLnBrk="0" fontAlgn="base" hangingPunct="0">
        <a:spcBef>
          <a:spcPct val="0"/>
        </a:spcBef>
        <a:spcAft>
          <a:spcPct val="0"/>
        </a:spcAft>
        <a:defRPr sz="2400">
          <a:solidFill>
            <a:schemeClr val="bg1"/>
          </a:solidFill>
          <a:latin typeface="+mj-lt"/>
          <a:ea typeface="+mj-ea"/>
          <a:cs typeface="微软雅黑"/>
        </a:defRPr>
      </a:lvl1pPr>
      <a:lvl2pPr algn="l" rtl="0" eaLnBrk="0" fontAlgn="base" hangingPunct="0">
        <a:spcBef>
          <a:spcPct val="0"/>
        </a:spcBef>
        <a:spcAft>
          <a:spcPct val="0"/>
        </a:spcAft>
        <a:defRPr sz="2400">
          <a:solidFill>
            <a:schemeClr val="bg1"/>
          </a:solidFill>
          <a:latin typeface="Franklin Gothic Medium" pitchFamily="34" charset="0"/>
          <a:ea typeface="微软雅黑" pitchFamily="34" charset="-122"/>
          <a:cs typeface="微软雅黑"/>
        </a:defRPr>
      </a:lvl2pPr>
      <a:lvl3pPr algn="l" rtl="0" eaLnBrk="0" fontAlgn="base" hangingPunct="0">
        <a:spcBef>
          <a:spcPct val="0"/>
        </a:spcBef>
        <a:spcAft>
          <a:spcPct val="0"/>
        </a:spcAft>
        <a:defRPr sz="2400">
          <a:solidFill>
            <a:schemeClr val="bg1"/>
          </a:solidFill>
          <a:latin typeface="Franklin Gothic Medium" pitchFamily="34" charset="0"/>
          <a:ea typeface="微软雅黑" pitchFamily="34" charset="-122"/>
          <a:cs typeface="微软雅黑"/>
        </a:defRPr>
      </a:lvl3pPr>
      <a:lvl4pPr algn="l" rtl="0" eaLnBrk="0" fontAlgn="base" hangingPunct="0">
        <a:spcBef>
          <a:spcPct val="0"/>
        </a:spcBef>
        <a:spcAft>
          <a:spcPct val="0"/>
        </a:spcAft>
        <a:defRPr sz="2400">
          <a:solidFill>
            <a:schemeClr val="bg1"/>
          </a:solidFill>
          <a:latin typeface="Franklin Gothic Medium" pitchFamily="34" charset="0"/>
          <a:ea typeface="微软雅黑" pitchFamily="34" charset="-122"/>
          <a:cs typeface="微软雅黑"/>
        </a:defRPr>
      </a:lvl4pPr>
      <a:lvl5pPr algn="l" rtl="0" eaLnBrk="0" fontAlgn="base" hangingPunct="0">
        <a:spcBef>
          <a:spcPct val="0"/>
        </a:spcBef>
        <a:spcAft>
          <a:spcPct val="0"/>
        </a:spcAft>
        <a:defRPr sz="2400">
          <a:solidFill>
            <a:schemeClr val="bg1"/>
          </a:solidFill>
          <a:latin typeface="Franklin Gothic Medium" pitchFamily="34" charset="0"/>
          <a:ea typeface="微软雅黑" pitchFamily="34" charset="-122"/>
          <a:cs typeface="微软雅黑"/>
        </a:defRPr>
      </a:lvl5pPr>
      <a:lvl6pPr marL="457200" algn="l" rtl="0" eaLnBrk="0" fontAlgn="base" hangingPunct="0">
        <a:spcBef>
          <a:spcPct val="0"/>
        </a:spcBef>
        <a:spcAft>
          <a:spcPct val="0"/>
        </a:spcAft>
        <a:defRPr sz="2400">
          <a:solidFill>
            <a:schemeClr val="bg1"/>
          </a:solidFill>
          <a:latin typeface="微软雅黑" pitchFamily="34" charset="-122"/>
          <a:ea typeface="微软雅黑" pitchFamily="34" charset="-122"/>
        </a:defRPr>
      </a:lvl6pPr>
      <a:lvl7pPr marL="914400" algn="l" rtl="0" eaLnBrk="0" fontAlgn="base" hangingPunct="0">
        <a:spcBef>
          <a:spcPct val="0"/>
        </a:spcBef>
        <a:spcAft>
          <a:spcPct val="0"/>
        </a:spcAft>
        <a:defRPr sz="2400">
          <a:solidFill>
            <a:schemeClr val="bg1"/>
          </a:solidFill>
          <a:latin typeface="微软雅黑" pitchFamily="34" charset="-122"/>
          <a:ea typeface="微软雅黑" pitchFamily="34" charset="-122"/>
        </a:defRPr>
      </a:lvl7pPr>
      <a:lvl8pPr marL="1371600" algn="l" rtl="0" eaLnBrk="0" fontAlgn="base" hangingPunct="0">
        <a:spcBef>
          <a:spcPct val="0"/>
        </a:spcBef>
        <a:spcAft>
          <a:spcPct val="0"/>
        </a:spcAft>
        <a:defRPr sz="2400">
          <a:solidFill>
            <a:schemeClr val="bg1"/>
          </a:solidFill>
          <a:latin typeface="微软雅黑" pitchFamily="34" charset="-122"/>
          <a:ea typeface="微软雅黑" pitchFamily="34" charset="-122"/>
        </a:defRPr>
      </a:lvl8pPr>
      <a:lvl9pPr marL="1828800" algn="l" rtl="0" eaLnBrk="0" fontAlgn="base" hangingPunct="0">
        <a:spcBef>
          <a:spcPct val="0"/>
        </a:spcBef>
        <a:spcAft>
          <a:spcPct val="0"/>
        </a:spcAft>
        <a:defRPr sz="24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4294967295"/>
          </p:nvPr>
        </p:nvSpPr>
        <p:spPr>
          <a:xfrm>
            <a:off x="1285875" y="2500313"/>
            <a:ext cx="5024438" cy="3500437"/>
          </a:xfrm>
          <a:ln>
            <a:solidFill>
              <a:schemeClr val="accent2"/>
            </a:solidFill>
          </a:ln>
        </p:spPr>
        <p:txBody>
          <a:bodyPr/>
          <a:lstStyle/>
          <a:p>
            <a:pPr>
              <a:lnSpc>
                <a:spcPct val="120000"/>
              </a:lnSpc>
            </a:pPr>
            <a:r>
              <a:rPr lang="zh-CN" altLang="en-US" sz="2000" smtClean="0">
                <a:solidFill>
                  <a:srgbClr val="FF0000"/>
                </a:solidFill>
                <a:latin typeface="微软雅黑"/>
                <a:ea typeface="微软雅黑"/>
                <a:cs typeface="微软雅黑"/>
              </a:rPr>
              <a:t>享受培训、请勿吸烟；</a:t>
            </a:r>
          </a:p>
          <a:p>
            <a:pPr>
              <a:lnSpc>
                <a:spcPct val="120000"/>
              </a:lnSpc>
            </a:pPr>
            <a:r>
              <a:rPr lang="zh-CN" altLang="en-US" sz="2000" smtClean="0">
                <a:solidFill>
                  <a:srgbClr val="FF0000"/>
                </a:solidFill>
                <a:latin typeface="微软雅黑"/>
                <a:ea typeface="微软雅黑"/>
                <a:cs typeface="微软雅黑"/>
              </a:rPr>
              <a:t>开放心态、积极参与；</a:t>
            </a:r>
          </a:p>
          <a:p>
            <a:pPr>
              <a:lnSpc>
                <a:spcPct val="120000"/>
              </a:lnSpc>
            </a:pPr>
            <a:r>
              <a:rPr lang="zh-CN" altLang="en-US" sz="2000" smtClean="0">
                <a:solidFill>
                  <a:srgbClr val="FF0000"/>
                </a:solidFill>
                <a:latin typeface="微软雅黑"/>
                <a:ea typeface="微软雅黑"/>
                <a:cs typeface="微软雅黑"/>
              </a:rPr>
              <a:t>用心感悟、跟上思路；</a:t>
            </a:r>
          </a:p>
          <a:p>
            <a:pPr>
              <a:lnSpc>
                <a:spcPct val="120000"/>
              </a:lnSpc>
            </a:pPr>
            <a:r>
              <a:rPr lang="zh-CN" altLang="en-US" sz="2000" smtClean="0">
                <a:solidFill>
                  <a:srgbClr val="FF0000"/>
                </a:solidFill>
                <a:latin typeface="微软雅黑"/>
                <a:ea typeface="微软雅黑"/>
                <a:cs typeface="微软雅黑"/>
              </a:rPr>
              <a:t>遵守时间、手机无声</a:t>
            </a:r>
            <a:endParaRPr lang="en-US" altLang="zh-CN" sz="2000" smtClean="0">
              <a:solidFill>
                <a:srgbClr val="FF0000"/>
              </a:solidFill>
              <a:latin typeface="微软雅黑"/>
              <a:ea typeface="微软雅黑"/>
              <a:cs typeface="微软雅黑"/>
            </a:endParaRPr>
          </a:p>
          <a:p>
            <a:pPr>
              <a:lnSpc>
                <a:spcPct val="120000"/>
              </a:lnSpc>
            </a:pPr>
            <a:r>
              <a:rPr lang="zh-CN" altLang="en-US" smtClean="0">
                <a:solidFill>
                  <a:schemeClr val="accent2"/>
                </a:solidFill>
                <a:latin typeface="微软雅黑"/>
                <a:ea typeface="微软雅黑"/>
                <a:cs typeface="微软雅黑"/>
              </a:rPr>
              <a:t>上课时间欢迎：</a:t>
            </a:r>
          </a:p>
          <a:p>
            <a:pPr>
              <a:lnSpc>
                <a:spcPct val="120000"/>
              </a:lnSpc>
              <a:buFontTx/>
              <a:buNone/>
            </a:pPr>
            <a:r>
              <a:rPr lang="en-US" altLang="zh-CN" sz="2000" smtClean="0">
                <a:latin typeface="微软雅黑"/>
                <a:ea typeface="微软雅黑"/>
                <a:cs typeface="微软雅黑"/>
              </a:rPr>
              <a:t>--</a:t>
            </a:r>
            <a:r>
              <a:rPr lang="zh-CN" altLang="en-US" sz="2000" smtClean="0">
                <a:latin typeface="微软雅黑"/>
                <a:ea typeface="微软雅黑"/>
                <a:cs typeface="微软雅黑"/>
              </a:rPr>
              <a:t>提问题和积极回答问题</a:t>
            </a:r>
          </a:p>
          <a:p>
            <a:pPr>
              <a:lnSpc>
                <a:spcPct val="120000"/>
              </a:lnSpc>
              <a:buFontTx/>
              <a:buNone/>
            </a:pPr>
            <a:r>
              <a:rPr lang="en-US" altLang="zh-CN" sz="2000" smtClean="0">
                <a:latin typeface="微软雅黑"/>
                <a:ea typeface="微软雅黑"/>
                <a:cs typeface="微软雅黑"/>
              </a:rPr>
              <a:t>--</a:t>
            </a:r>
            <a:r>
              <a:rPr lang="zh-CN" altLang="en-US" sz="2000" smtClean="0">
                <a:latin typeface="微软雅黑"/>
                <a:ea typeface="微软雅黑"/>
                <a:cs typeface="微软雅黑"/>
              </a:rPr>
              <a:t>随时指出授课内容的不当之处</a:t>
            </a:r>
            <a:endParaRPr lang="en-US" altLang="zh-CN" sz="2000" smtClean="0">
              <a:latin typeface="微软雅黑"/>
              <a:ea typeface="微软雅黑"/>
              <a:cs typeface="微软雅黑"/>
            </a:endParaRPr>
          </a:p>
        </p:txBody>
      </p:sp>
      <p:sp>
        <p:nvSpPr>
          <p:cNvPr id="39938" name="WordArt 3"/>
          <p:cNvSpPr>
            <a:spLocks noChangeArrowheads="1" noChangeShapeType="1" noTextEdit="1"/>
          </p:cNvSpPr>
          <p:nvPr/>
        </p:nvSpPr>
        <p:spPr bwMode="auto">
          <a:xfrm rot="5400000">
            <a:off x="5882482" y="3404393"/>
            <a:ext cx="3600450" cy="792163"/>
          </a:xfrm>
          <a:prstGeom prst="rect">
            <a:avLst/>
          </a:prstGeom>
        </p:spPr>
        <p:txBody>
          <a:bodyPr vert="eaVert" wrap="none" fromWordArt="1">
            <a:prstTxWarp prst="textPlain">
              <a:avLst>
                <a:gd name="adj" fmla="val 50000"/>
              </a:avLst>
            </a:prstTxWarp>
          </a:bodyPr>
          <a:lstStyle/>
          <a:p>
            <a:pPr algn="ctr" fontAlgn="auto"/>
            <a:r>
              <a:rPr lang="zh-CN" altLang="en-US" kern="10">
                <a:ln w="9525">
                  <a:solidFill>
                    <a:srgbClr val="FF6600"/>
                  </a:solidFill>
                  <a:round/>
                </a:ln>
                <a:solidFill>
                  <a:srgbClr val="FF0000"/>
                </a:solidFill>
                <a:effectLst>
                  <a:outerShdw dist="107763" dir="2700000" algn="ctr" rotWithShape="0">
                    <a:srgbClr val="868686">
                      <a:alpha val="50000"/>
                    </a:srgbClr>
                  </a:outerShdw>
                </a:effectLst>
                <a:latin typeface="华文新魏"/>
                <a:ea typeface="华文新魏"/>
              </a:rPr>
              <a:t>谢谢合作</a:t>
            </a:r>
          </a:p>
        </p:txBody>
      </p:sp>
      <p:sp>
        <p:nvSpPr>
          <p:cNvPr id="39939" name="AutoShape 4"/>
          <p:cNvSpPr>
            <a:spLocks noGrp="1" noChangeArrowheads="1"/>
          </p:cNvSpPr>
          <p:nvPr>
            <p:ph type="title" idx="4294967295"/>
          </p:nvPr>
        </p:nvSpPr>
        <p:spPr>
          <a:xfrm>
            <a:off x="1714500" y="1285875"/>
            <a:ext cx="4000500" cy="857250"/>
          </a:xfrm>
          <a:prstGeom prst="roundRect">
            <a:avLst>
              <a:gd name="adj" fmla="val 21667"/>
            </a:avLst>
          </a:prstGeom>
          <a:gradFill rotWithShape="1">
            <a:gsLst>
              <a:gs pos="0">
                <a:srgbClr val="001847"/>
              </a:gs>
              <a:gs pos="50000">
                <a:srgbClr val="003399"/>
              </a:gs>
              <a:gs pos="100000">
                <a:srgbClr val="001847"/>
              </a:gs>
            </a:gsLst>
            <a:lin ang="5400000" scaled="1"/>
          </a:gradFill>
          <a:ln>
            <a:solidFill>
              <a:schemeClr val="bg1"/>
            </a:solidFill>
            <a:round/>
          </a:ln>
        </p:spPr>
        <p:txBody>
          <a:bodyPr lIns="91434" tIns="45717" rIns="91434" bIns="45717" anchor="b"/>
          <a:lstStyle/>
          <a:p>
            <a:r>
              <a:rPr lang="zh-CN" altLang="en-US" sz="4800" smtClean="0">
                <a:solidFill>
                  <a:srgbClr val="FFFFFF"/>
                </a:solidFill>
                <a:latin typeface="微软雅黑"/>
              </a:rPr>
              <a:t>参加培训须知</a:t>
            </a:r>
          </a:p>
        </p:txBody>
      </p:sp>
      <p:pic>
        <p:nvPicPr>
          <p:cNvPr id="39940" name="Picture 5" descr="2GE6tvfGEGkdHvfGE"/>
          <p:cNvPicPr>
            <a:picLocks noChangeAspect="1" noChangeArrowheads="1" noCrop="1"/>
          </p:cNvPicPr>
          <p:nvPr/>
        </p:nvPicPr>
        <p:blipFill>
          <a:blip r:embed="rId2"/>
          <a:srcRect/>
          <a:stretch>
            <a:fillRect/>
          </a:stretch>
        </p:blipFill>
        <p:spPr bwMode="auto">
          <a:xfrm>
            <a:off x="4572000" y="3214688"/>
            <a:ext cx="1585913" cy="1585912"/>
          </a:xfrm>
          <a:prstGeom prst="rect">
            <a:avLst/>
          </a:prstGeom>
          <a:noFill/>
          <a:ln w="9525">
            <a:noFill/>
            <a:miter lim="800000"/>
            <a:headEnd/>
            <a:tailEnd/>
          </a:ln>
        </p:spPr>
      </p:pic>
      <p:sp>
        <p:nvSpPr>
          <p:cNvPr id="6" name="Rectangle 2"/>
          <p:cNvSpPr txBox="1">
            <a:spLocks noChangeArrowheads="1"/>
          </p:cNvSpPr>
          <p:nvPr/>
        </p:nvSpPr>
        <p:spPr bwMode="auto">
          <a:xfrm>
            <a:off x="642910" y="-285776"/>
            <a:ext cx="9572692" cy="1470026"/>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32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消除隐患、控制风险</a:t>
            </a:r>
            <a:r>
              <a:rPr lang="en-US" altLang="zh-CN" sz="32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a:t>
            </a:r>
            <a:r>
              <a:rPr lang="zh-CN" altLang="en-US" sz="3200" b="1" spc="50" dirty="0">
                <a:ln w="13500">
                  <a:solidFill>
                    <a:srgbClr val="0F6FC6">
                      <a:shade val="2500"/>
                      <a:alpha val="6500"/>
                    </a:srgbClr>
                  </a:solidFill>
                  <a:prstDash val="solid"/>
                </a:ln>
                <a:solidFill>
                  <a:srgbClr val="FFFF00"/>
                </a:solidFill>
                <a:effectLst>
                  <a:innerShdw blurRad="50900" dist="38500" dir="13500000">
                    <a:srgbClr val="000000">
                      <a:alpha val="60000"/>
                    </a:srgbClr>
                  </a:innerShdw>
                </a:effectLst>
                <a:latin typeface="微软雅黑" pitchFamily="34" charset="-122"/>
                <a:ea typeface="微软雅黑" pitchFamily="34" charset="-122"/>
              </a:rPr>
              <a:t>让事故远离我们！</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2"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16.其他\二维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1503363"/>
            <a:ext cx="23050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1516" y="3945830"/>
            <a:ext cx="8533105" cy="923330"/>
          </a:xfrm>
          <a:prstGeom prst="rect">
            <a:avLst/>
          </a:prstGeom>
          <a:noFill/>
        </p:spPr>
        <p:txBody>
          <a:bodyPr wrap="none">
            <a:spAutoFit/>
          </a:bodyPr>
          <a:lstStyle/>
          <a:p>
            <a:pPr>
              <a:defRPr/>
            </a:pPr>
            <a:r>
              <a:rPr lang="zh-CN" altLang="en-US" sz="5400" dirty="0">
                <a:ln w="18000">
                  <a:solidFill>
                    <a:schemeClr val="accent2">
                      <a:satMod val="140000"/>
                    </a:schemeClr>
                  </a:solidFill>
                  <a:prstDash val="solid"/>
                  <a:miter lim="800000"/>
                </a:ln>
                <a:noFill/>
                <a:effectLst>
                  <a:outerShdw blurRad="25500" dist="23000" dir="7020000" algn="tl">
                    <a:srgbClr val="000000">
                      <a:alpha val="50000"/>
                    </a:srgbClr>
                  </a:outerShdw>
                </a:effectLst>
                <a:ea typeface="宋体" pitchFamily="2" charset="-122"/>
              </a:rPr>
              <a:t>关注我们获取更多安全资料</a:t>
            </a:r>
          </a:p>
        </p:txBody>
      </p:sp>
    </p:spTree>
    <p:extLst>
      <p:ext uri="{BB962C8B-B14F-4D97-AF65-F5344CB8AC3E}">
        <p14:creationId xmlns:p14="http://schemas.microsoft.com/office/powerpoint/2010/main" val="1115219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8" name="Rectangle 8"/>
          <p:cNvSpPr>
            <a:spLocks noGrp="1" noChangeArrowheads="1"/>
          </p:cNvSpPr>
          <p:nvPr>
            <p:ph type="body" idx="1"/>
          </p:nvPr>
        </p:nvSpPr>
        <p:spPr>
          <a:xfrm>
            <a:off x="714375" y="1357313"/>
            <a:ext cx="7858125" cy="3516312"/>
          </a:xfrm>
        </p:spPr>
        <p:txBody>
          <a:bodyPr/>
          <a:lstStyle/>
          <a:p>
            <a:pPr>
              <a:buFontTx/>
              <a:buNone/>
              <a:defRPr/>
            </a:pPr>
            <a:r>
              <a:rPr lang="zh-CN" altLang="en-US" sz="3600" b="1" dirty="0">
                <a:solidFill>
                  <a:srgbClr val="C00000"/>
                </a:solidFill>
                <a:latin typeface="+mj-ea"/>
                <a:ea typeface="+mj-ea"/>
              </a:rPr>
              <a:t>完成</a:t>
            </a:r>
            <a:r>
              <a:rPr lang="zh-CN" altLang="en-US" sz="3600" b="1" dirty="0" smtClean="0">
                <a:solidFill>
                  <a:srgbClr val="C00000"/>
                </a:solidFill>
                <a:latin typeface="+mj-ea"/>
                <a:ea typeface="+mj-ea"/>
              </a:rPr>
              <a:t>本次学习我们将</a:t>
            </a:r>
            <a:r>
              <a:rPr lang="zh-CN" altLang="en-US" sz="3600" b="1" dirty="0">
                <a:solidFill>
                  <a:srgbClr val="C00000"/>
                </a:solidFill>
                <a:latin typeface="+mj-ea"/>
                <a:ea typeface="+mj-ea"/>
              </a:rPr>
              <a:t>能够</a:t>
            </a:r>
            <a:r>
              <a:rPr lang="en-US" altLang="zh-CN" sz="3600" b="1" dirty="0" smtClean="0">
                <a:solidFill>
                  <a:srgbClr val="C00000"/>
                </a:solidFill>
                <a:latin typeface="+mj-ea"/>
                <a:ea typeface="+mj-ea"/>
              </a:rPr>
              <a:t>…</a:t>
            </a:r>
            <a:endParaRPr lang="en-US" altLang="zh-CN" sz="3600" b="1" dirty="0">
              <a:solidFill>
                <a:srgbClr val="C00000"/>
              </a:solidFill>
              <a:latin typeface="+mj-ea"/>
              <a:ea typeface="+mj-ea"/>
            </a:endParaRPr>
          </a:p>
          <a:p>
            <a:pPr>
              <a:buFont typeface="Arial" pitchFamily="34" charset="0"/>
              <a:buChar char="•"/>
              <a:defRPr/>
            </a:pPr>
            <a:r>
              <a:rPr lang="zh-CN" altLang="en-US" sz="2400" dirty="0">
                <a:latin typeface="+mj-ea"/>
                <a:ea typeface="+mj-ea"/>
              </a:rPr>
              <a:t>在各种不同的工作环境中</a:t>
            </a:r>
            <a:r>
              <a:rPr lang="zh-CN" altLang="en-US" sz="2400" dirty="0">
                <a:solidFill>
                  <a:srgbClr val="0070C0"/>
                </a:solidFill>
                <a:latin typeface="+mj-ea"/>
                <a:ea typeface="+mj-ea"/>
              </a:rPr>
              <a:t>识别潜在的</a:t>
            </a:r>
            <a:r>
              <a:rPr lang="zh-CN" altLang="en-US" sz="2400" dirty="0" smtClean="0">
                <a:solidFill>
                  <a:srgbClr val="0070C0"/>
                </a:solidFill>
                <a:latin typeface="+mj-ea"/>
                <a:ea typeface="+mj-ea"/>
              </a:rPr>
              <a:t>危险源</a:t>
            </a:r>
            <a:r>
              <a:rPr lang="zh-CN" altLang="en-US" sz="2400" dirty="0" smtClean="0">
                <a:latin typeface="+mj-ea"/>
                <a:ea typeface="+mj-ea"/>
              </a:rPr>
              <a:t>；</a:t>
            </a:r>
            <a:endParaRPr lang="zh-CN" altLang="en-US" sz="2400" dirty="0">
              <a:latin typeface="+mj-ea"/>
              <a:ea typeface="+mj-ea"/>
            </a:endParaRPr>
          </a:p>
          <a:p>
            <a:pPr>
              <a:buFont typeface="Arial" pitchFamily="34" charset="0"/>
              <a:buChar char="•"/>
              <a:defRPr/>
            </a:pPr>
            <a:r>
              <a:rPr lang="zh-CN" altLang="en-US" sz="2400" dirty="0" smtClean="0">
                <a:solidFill>
                  <a:schemeClr val="tx1"/>
                </a:solidFill>
                <a:latin typeface="+mj-ea"/>
                <a:ea typeface="+mj-ea"/>
              </a:rPr>
              <a:t>运用简单</a:t>
            </a:r>
            <a:r>
              <a:rPr lang="zh-CN" altLang="en-US" sz="2400" dirty="0">
                <a:solidFill>
                  <a:schemeClr val="tx1"/>
                </a:solidFill>
                <a:latin typeface="+mj-ea"/>
                <a:ea typeface="+mj-ea"/>
              </a:rPr>
              <a:t>工具来</a:t>
            </a:r>
            <a:r>
              <a:rPr lang="zh-CN" altLang="en-US" sz="2400" dirty="0">
                <a:solidFill>
                  <a:srgbClr val="0070C0"/>
                </a:solidFill>
                <a:latin typeface="+mj-ea"/>
                <a:ea typeface="+mj-ea"/>
              </a:rPr>
              <a:t>识别</a:t>
            </a:r>
            <a:r>
              <a:rPr lang="zh-CN" altLang="en-US" sz="2400" dirty="0">
                <a:latin typeface="+mj-ea"/>
                <a:ea typeface="+mj-ea"/>
              </a:rPr>
              <a:t>工作场所危害和</a:t>
            </a:r>
            <a:r>
              <a:rPr lang="zh-CN" altLang="en-US" sz="2400" dirty="0">
                <a:solidFill>
                  <a:srgbClr val="0070C0"/>
                </a:solidFill>
                <a:latin typeface="+mj-ea"/>
                <a:ea typeface="+mj-ea"/>
              </a:rPr>
              <a:t>预防</a:t>
            </a:r>
            <a:r>
              <a:rPr lang="zh-CN" altLang="en-US" sz="2400" dirty="0" smtClean="0">
                <a:solidFill>
                  <a:srgbClr val="0070C0"/>
                </a:solidFill>
                <a:latin typeface="+mj-ea"/>
                <a:ea typeface="+mj-ea"/>
              </a:rPr>
              <a:t>事故</a:t>
            </a:r>
            <a:r>
              <a:rPr lang="zh-CN" altLang="en-US" sz="2400" dirty="0" smtClean="0">
                <a:latin typeface="+mj-ea"/>
                <a:ea typeface="+mj-ea"/>
              </a:rPr>
              <a:t>；</a:t>
            </a:r>
            <a:endParaRPr lang="zh-CN" altLang="en-US" sz="2400" dirty="0">
              <a:latin typeface="+mj-ea"/>
              <a:ea typeface="+mj-ea"/>
            </a:endParaRPr>
          </a:p>
          <a:p>
            <a:pPr>
              <a:buFont typeface="Arial" pitchFamily="34" charset="0"/>
              <a:buChar char="•"/>
              <a:defRPr/>
            </a:pPr>
            <a:r>
              <a:rPr lang="zh-CN" altLang="en-US" sz="2400" dirty="0">
                <a:latin typeface="+mj-ea"/>
                <a:ea typeface="+mj-ea"/>
              </a:rPr>
              <a:t>通过对不同时态和状态的工作场所的描绘来</a:t>
            </a:r>
            <a:r>
              <a:rPr lang="zh-CN" altLang="en-US" sz="2400" dirty="0">
                <a:solidFill>
                  <a:srgbClr val="0070C0"/>
                </a:solidFill>
                <a:latin typeface="+mj-ea"/>
                <a:ea typeface="+mj-ea"/>
              </a:rPr>
              <a:t>预知</a:t>
            </a:r>
            <a:r>
              <a:rPr lang="zh-CN" altLang="en-US" sz="2400" dirty="0" smtClean="0">
                <a:solidFill>
                  <a:srgbClr val="0070C0"/>
                </a:solidFill>
                <a:latin typeface="+mj-ea"/>
                <a:ea typeface="+mj-ea"/>
              </a:rPr>
              <a:t>危害</a:t>
            </a:r>
            <a:r>
              <a:rPr lang="zh-CN" altLang="en-US" sz="2400" dirty="0" smtClean="0">
                <a:latin typeface="+mj-ea"/>
                <a:ea typeface="+mj-ea"/>
              </a:rPr>
              <a:t>；</a:t>
            </a:r>
            <a:endParaRPr lang="en-US" altLang="zh-CN" sz="2400" dirty="0" smtClean="0">
              <a:latin typeface="+mj-ea"/>
              <a:ea typeface="+mj-ea"/>
            </a:endParaRPr>
          </a:p>
          <a:p>
            <a:pPr>
              <a:buFont typeface="Arial" pitchFamily="34" charset="0"/>
              <a:buChar char="•"/>
              <a:defRPr/>
            </a:pPr>
            <a:r>
              <a:rPr lang="zh-CN" altLang="en-US" sz="2400" dirty="0" smtClean="0">
                <a:latin typeface="+mj-ea"/>
                <a:ea typeface="+mj-ea"/>
              </a:rPr>
              <a:t>通过学习</a:t>
            </a:r>
            <a:r>
              <a:rPr lang="zh-CN" altLang="en-US" sz="2400" dirty="0" smtClean="0">
                <a:solidFill>
                  <a:srgbClr val="0070C0"/>
                </a:solidFill>
                <a:latin typeface="+mj-ea"/>
                <a:ea typeface="+mj-ea"/>
              </a:rPr>
              <a:t>具备防范风险的意识</a:t>
            </a:r>
            <a:r>
              <a:rPr lang="zh-CN" altLang="en-US" sz="2400" dirty="0" smtClean="0">
                <a:latin typeface="+mj-ea"/>
                <a:ea typeface="+mj-ea"/>
              </a:rPr>
              <a:t>；</a:t>
            </a:r>
          </a:p>
          <a:p>
            <a:pPr>
              <a:spcBef>
                <a:spcPct val="50000"/>
              </a:spcBef>
              <a:buFont typeface="Arial" pitchFamily="34" charset="0"/>
              <a:buChar char="•"/>
              <a:defRPr/>
            </a:pPr>
            <a:r>
              <a:rPr lang="zh-CN" altLang="en-US" sz="2400" dirty="0" smtClean="0">
                <a:latin typeface="+mj-ea"/>
                <a:ea typeface="+mj-ea"/>
              </a:rPr>
              <a:t>通过危害识别</a:t>
            </a:r>
            <a:r>
              <a:rPr lang="zh-CN" altLang="en-US" sz="2400" dirty="0" smtClean="0">
                <a:solidFill>
                  <a:srgbClr val="0070C0"/>
                </a:solidFill>
                <a:latin typeface="+mj-ea"/>
                <a:ea typeface="+mj-ea"/>
              </a:rPr>
              <a:t>认识身边存在的风险</a:t>
            </a:r>
            <a:r>
              <a:rPr lang="zh-CN" altLang="en-US" sz="2400" dirty="0" smtClean="0">
                <a:latin typeface="+mj-ea"/>
                <a:ea typeface="+mj-ea"/>
              </a:rPr>
              <a:t>；</a:t>
            </a:r>
          </a:p>
          <a:p>
            <a:pPr algn="ctr">
              <a:spcBef>
                <a:spcPct val="50000"/>
              </a:spcBef>
              <a:buFont typeface="Arial" pitchFamily="34" charset="0"/>
              <a:buChar char="•"/>
              <a:defRPr/>
            </a:pPr>
            <a:r>
              <a:rPr lang="zh-CN" altLang="en-US" sz="2400" dirty="0" smtClean="0">
                <a:latin typeface="+mj-ea"/>
                <a:ea typeface="+mj-ea"/>
              </a:rPr>
              <a:t>通过我们有效的措施</a:t>
            </a:r>
            <a:r>
              <a:rPr lang="zh-CN" altLang="en-US" sz="2400" dirty="0" smtClean="0">
                <a:solidFill>
                  <a:srgbClr val="0070C0"/>
                </a:solidFill>
                <a:latin typeface="+mj-ea"/>
                <a:ea typeface="+mj-ea"/>
              </a:rPr>
              <a:t>控制和消除</a:t>
            </a:r>
            <a:r>
              <a:rPr lang="zh-CN" altLang="en-US" sz="2400" dirty="0" smtClean="0">
                <a:latin typeface="+mj-ea"/>
                <a:ea typeface="+mj-ea"/>
              </a:rPr>
              <a:t>身边的事故隐患和风险</a:t>
            </a:r>
            <a:r>
              <a:rPr lang="zh-CN" altLang="en-US" sz="6600" b="1" dirty="0" smtClean="0">
                <a:latin typeface="+mj-ea"/>
                <a:ea typeface="+mj-ea"/>
              </a:rPr>
              <a:t>让事故远离我们。</a:t>
            </a:r>
          </a:p>
          <a:p>
            <a:pPr>
              <a:buFont typeface="Arial" pitchFamily="34" charset="0"/>
              <a:buChar char="•"/>
              <a:defRPr/>
            </a:pPr>
            <a:endParaRPr lang="zh-CN" altLang="en-US" sz="2800" dirty="0">
              <a:ea typeface="宋体" pitchFamily="2" charset="-122"/>
            </a:endParaRPr>
          </a:p>
          <a:p>
            <a:pPr>
              <a:buFont typeface="Arial" pitchFamily="34" charset="0"/>
              <a:buChar char="•"/>
              <a:defRPr/>
            </a:pPr>
            <a:endParaRPr lang="zh-CN" altLang="en-US" dirty="0">
              <a:ea typeface="宋体" pitchFamily="2" charset="-122"/>
            </a:endParaRPr>
          </a:p>
        </p:txBody>
      </p:sp>
      <p:sp>
        <p:nvSpPr>
          <p:cNvPr id="4" name="Rectangle 2"/>
          <p:cNvSpPr txBox="1">
            <a:spLocks noChangeArrowheads="1"/>
          </p:cNvSpPr>
          <p:nvPr/>
        </p:nvSpPr>
        <p:spPr bwMode="auto">
          <a:xfrm>
            <a:off x="500034" y="-285776"/>
            <a:ext cx="5214974" cy="1470026"/>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本课程的学习目标是：</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5105" name="Picture 5" descr="C:\Documents and Settings\鱼不愚\桌面\biz_icon_01.png"/>
          <p:cNvPicPr>
            <a:picLocks noChangeAspect="1" noChangeArrowheads="1"/>
          </p:cNvPicPr>
          <p:nvPr/>
        </p:nvPicPr>
        <p:blipFill>
          <a:blip r:embed="rId2"/>
          <a:srcRect/>
          <a:stretch>
            <a:fillRect/>
          </a:stretch>
        </p:blipFill>
        <p:spPr bwMode="auto">
          <a:xfrm>
            <a:off x="785813" y="1285875"/>
            <a:ext cx="7823200" cy="4810125"/>
          </a:xfrm>
          <a:prstGeom prst="rect">
            <a:avLst/>
          </a:prstGeom>
          <a:noFill/>
          <a:ln w="9525">
            <a:noFill/>
            <a:miter lim="800000"/>
            <a:headEnd/>
            <a:tailEnd/>
          </a:ln>
        </p:spPr>
      </p:pic>
      <p:sp>
        <p:nvSpPr>
          <p:cNvPr id="8" name="内容占位符 2"/>
          <p:cNvSpPr txBox="1"/>
          <p:nvPr/>
        </p:nvSpPr>
        <p:spPr>
          <a:xfrm>
            <a:off x="1973830" y="1455714"/>
            <a:ext cx="5000660" cy="2857520"/>
          </a:xfrm>
          <a:prstGeom prst="rect">
            <a:avLst/>
          </a:prstGeom>
          <a:effectLst>
            <a:glow rad="63500">
              <a:schemeClr val="accent5">
                <a:satMod val="175000"/>
                <a:alpha val="40000"/>
              </a:schemeClr>
            </a:glow>
          </a:effectLst>
        </p:spPr>
        <p:txBody>
          <a:bodyPr/>
          <a:lstStyle/>
          <a:p>
            <a:pPr algn="ctr">
              <a:spcBef>
                <a:spcPct val="20000"/>
              </a:spcBef>
              <a:buFont typeface="Arial" pitchFamily="34" charset="0"/>
              <a:buNone/>
              <a:defRPr/>
            </a:pPr>
            <a:endParaRPr lang="en-US" altLang="zh-CN" sz="2000" dirty="0">
              <a:latin typeface="经典特宋简" pitchFamily="49" charset="-122"/>
              <a:ea typeface="经典特宋简" pitchFamily="49" charset="-122"/>
            </a:endParaRPr>
          </a:p>
          <a:p>
            <a:pPr algn="ctr">
              <a:spcBef>
                <a:spcPct val="20000"/>
              </a:spcBef>
              <a:buFont typeface="Arial" pitchFamily="34" charset="0"/>
              <a:buNone/>
              <a:defRPr/>
            </a:pPr>
            <a:endParaRPr lang="en-US" altLang="zh-CN" sz="2000" dirty="0">
              <a:latin typeface="经典特宋简" pitchFamily="49" charset="-122"/>
              <a:ea typeface="经典特宋简" pitchFamily="49" charset="-122"/>
            </a:endParaRPr>
          </a:p>
          <a:p>
            <a:pPr algn="ctr">
              <a:spcBef>
                <a:spcPct val="20000"/>
              </a:spcBef>
              <a:buFont typeface="Arial" pitchFamily="34" charset="0"/>
              <a:buNone/>
              <a:defRPr/>
            </a:pPr>
            <a:endParaRPr lang="en-US" altLang="zh-CN" sz="2000" dirty="0">
              <a:latin typeface="经典特宋简" pitchFamily="49" charset="-122"/>
              <a:ea typeface="经典特宋简" pitchFamily="49" charset="-122"/>
            </a:endParaRPr>
          </a:p>
        </p:txBody>
      </p:sp>
      <p:sp>
        <p:nvSpPr>
          <p:cNvPr id="4" name="矩形 3"/>
          <p:cNvSpPr/>
          <p:nvPr/>
        </p:nvSpPr>
        <p:spPr>
          <a:xfrm>
            <a:off x="2428860" y="2571744"/>
            <a:ext cx="4442242" cy="1446550"/>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a:defRPr/>
            </a:pPr>
            <a:r>
              <a:rPr lang="zh-CN" altLang="en-US" sz="4000" b="1" spc="150" dirty="0">
                <a:ln w="11430"/>
                <a:solidFill>
                  <a:srgbClr val="FF0000"/>
                </a:solidFill>
                <a:effectLst>
                  <a:outerShdw blurRad="25400" algn="tl" rotWithShape="0">
                    <a:srgbClr val="000000">
                      <a:alpha val="43000"/>
                    </a:srgbClr>
                  </a:outerShdw>
                </a:effectLst>
                <a:latin typeface="微软雅黑" pitchFamily="34" charset="-122"/>
                <a:ea typeface="微软雅黑" pitchFamily="34" charset="-122"/>
              </a:rPr>
              <a:t>安全生产风险管理</a:t>
            </a:r>
            <a:endParaRPr lang="en-US" altLang="zh-CN" sz="4000" b="1" spc="150" dirty="0">
              <a:ln w="11430"/>
              <a:solidFill>
                <a:srgbClr val="FF0000"/>
              </a:solidFill>
              <a:effectLst>
                <a:outerShdw blurRad="25400" algn="tl" rotWithShape="0">
                  <a:srgbClr val="000000">
                    <a:alpha val="43000"/>
                  </a:srgbClr>
                </a:outerShdw>
              </a:effectLst>
              <a:latin typeface="微软雅黑" pitchFamily="34" charset="-122"/>
              <a:ea typeface="微软雅黑" pitchFamily="34" charset="-122"/>
            </a:endParaRPr>
          </a:p>
          <a:p>
            <a:pPr algn="ctr">
              <a:defRPr/>
            </a:pPr>
            <a:r>
              <a:rPr lang="zh-CN" altLang="en-US" sz="4800" b="1" spc="150" dirty="0">
                <a:ln w="11430"/>
                <a:effectLst>
                  <a:outerShdw blurRad="25400" algn="tl" rotWithShape="0">
                    <a:srgbClr val="000000">
                      <a:alpha val="43000"/>
                    </a:srgbClr>
                  </a:outerShdw>
                </a:effectLst>
                <a:latin typeface="微软雅黑" pitchFamily="34" charset="-122"/>
                <a:ea typeface="微软雅黑" pitchFamily="34" charset="-122"/>
              </a:rPr>
              <a:t>基础知识</a:t>
            </a:r>
          </a:p>
        </p:txBody>
      </p:sp>
      <p:pic>
        <p:nvPicPr>
          <p:cNvPr id="815110" name="Picture 2" descr="F:\安全标志图集\em99.gif"/>
          <p:cNvPicPr>
            <a:picLocks noChangeAspect="1" noChangeArrowheads="1" noCrop="1"/>
          </p:cNvPicPr>
          <p:nvPr/>
        </p:nvPicPr>
        <p:blipFill>
          <a:blip r:embed="rId3"/>
          <a:srcRect/>
          <a:stretch>
            <a:fillRect/>
          </a:stretch>
        </p:blipFill>
        <p:spPr bwMode="auto">
          <a:xfrm>
            <a:off x="500063" y="2643188"/>
            <a:ext cx="857250" cy="696912"/>
          </a:xfrm>
          <a:prstGeom prst="rect">
            <a:avLst/>
          </a:prstGeom>
          <a:noFill/>
          <a:ln w="9525">
            <a:noFill/>
            <a:miter lim="800000"/>
            <a:headEnd/>
            <a:tailEnd/>
          </a:ln>
        </p:spPr>
      </p:pic>
      <p:sp>
        <p:nvSpPr>
          <p:cNvPr id="6" name="TextBox 26"/>
          <p:cNvSpPr txBox="1"/>
          <p:nvPr/>
        </p:nvSpPr>
        <p:spPr>
          <a:xfrm>
            <a:off x="428596" y="1000108"/>
            <a:ext cx="2392049" cy="1569660"/>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en-US" altLang="zh-CN" sz="9600" b="1" dirty="0" smtClean="0">
                <a:ln w="19050">
                  <a:solidFill>
                    <a:srgbClr val="DF3311"/>
                  </a:solidFill>
                </a:ln>
                <a:solidFill>
                  <a:schemeClr val="bg1"/>
                </a:solidFill>
                <a:latin typeface="微软雅黑" pitchFamily="34" charset="-122"/>
                <a:ea typeface="微软雅黑" pitchFamily="34" charset="-122"/>
              </a:rPr>
              <a:t>1</a:t>
            </a:r>
            <a:endParaRPr lang="zh-CN" altLang="en-US" sz="9600" b="1" dirty="0">
              <a:ln w="19050">
                <a:solidFill>
                  <a:srgbClr val="DF3311"/>
                </a:solidFill>
              </a:ln>
              <a:solidFill>
                <a:schemeClr val="bg1"/>
              </a:solidFill>
              <a:latin typeface="微软雅黑" pitchFamily="34" charset="-122"/>
              <a:ea typeface="微软雅黑" pitchFamily="34" charset="-122"/>
            </a:endParaRP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2"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685800" y="609600"/>
            <a:ext cx="7772400" cy="1143000"/>
          </a:xfrm>
          <a:prstGeom prst="rect">
            <a:avLst/>
          </a:prstGeom>
          <a:noFill/>
          <a:ln w="9525">
            <a:noFill/>
            <a:miter lim="800000"/>
          </a:ln>
          <a:effectLst/>
        </p:spPr>
        <p:txBody>
          <a:bodyPr anchor="ctr"/>
          <a:lstStyle/>
          <a:p>
            <a:pPr algn="ctr">
              <a:defRPr/>
            </a:pPr>
            <a:endParaRPr lang="zh-CN" sz="3600" b="1">
              <a:solidFill>
                <a:schemeClr val="tx2"/>
              </a:solidFill>
              <a:effectLst>
                <a:outerShdw blurRad="38100" dist="38100" dir="2700000" algn="tl">
                  <a:srgbClr val="C0C0C0"/>
                </a:outerShdw>
              </a:effectLst>
              <a:latin typeface="Arial" pitchFamily="34" charset="0"/>
              <a:ea typeface="宋体" pitchFamily="2" charset="-122"/>
            </a:endParaRPr>
          </a:p>
        </p:txBody>
      </p:sp>
      <p:grpSp>
        <p:nvGrpSpPr>
          <p:cNvPr id="829442" name="Group 3"/>
          <p:cNvGrpSpPr/>
          <p:nvPr/>
        </p:nvGrpSpPr>
        <p:grpSpPr bwMode="auto">
          <a:xfrm>
            <a:off x="1071563" y="2714625"/>
            <a:ext cx="7391400" cy="3276600"/>
            <a:chOff x="0" y="0"/>
            <a:chExt cx="4128" cy="2544"/>
          </a:xfrm>
        </p:grpSpPr>
        <p:sp>
          <p:nvSpPr>
            <p:cNvPr id="58372" name="Oval 4"/>
            <p:cNvSpPr>
              <a:spLocks noChangeArrowheads="1"/>
            </p:cNvSpPr>
            <p:nvPr/>
          </p:nvSpPr>
          <p:spPr bwMode="auto">
            <a:xfrm>
              <a:off x="1344" y="0"/>
              <a:ext cx="1488" cy="816"/>
            </a:xfrm>
            <a:prstGeom prst="ellipse">
              <a:avLst/>
            </a:prstGeom>
            <a:solidFill>
              <a:schemeClr val="accent6"/>
            </a:solidFill>
            <a:ln w="9525">
              <a:solidFill>
                <a:schemeClr val="tx1"/>
              </a:solidFill>
              <a:round/>
            </a:ln>
            <a:effectLst>
              <a:outerShdw dist="107763" dir="2700000" algn="ctr" rotWithShape="0">
                <a:schemeClr val="bg2"/>
              </a:outerShdw>
            </a:effectLst>
          </p:spPr>
          <p:txBody>
            <a:bodyPr wrap="none" anchor="ctr"/>
            <a:lstStyle/>
            <a:p>
              <a:pPr algn="ctr">
                <a:defRPr/>
              </a:pPr>
              <a:r>
                <a:rPr lang="zh-CN" sz="3200" dirty="0">
                  <a:solidFill>
                    <a:srgbClr val="C00000"/>
                  </a:solidFill>
                  <a:effectLst>
                    <a:outerShdw blurRad="38100" dist="38100" dir="2700000" algn="tl">
                      <a:srgbClr val="FFFFFF"/>
                    </a:outerShdw>
                  </a:effectLst>
                  <a:latin typeface="+mj-ea"/>
                  <a:ea typeface="+mj-ea"/>
                </a:rPr>
                <a:t>风险识别</a:t>
              </a:r>
            </a:p>
          </p:txBody>
        </p:sp>
        <p:sp>
          <p:nvSpPr>
            <p:cNvPr id="58373" name="Oval 5"/>
            <p:cNvSpPr>
              <a:spLocks noChangeArrowheads="1"/>
            </p:cNvSpPr>
            <p:nvPr/>
          </p:nvSpPr>
          <p:spPr bwMode="auto">
            <a:xfrm>
              <a:off x="0" y="816"/>
              <a:ext cx="1488" cy="816"/>
            </a:xfrm>
            <a:prstGeom prst="ellipse">
              <a:avLst/>
            </a:prstGeom>
            <a:solidFill>
              <a:schemeClr val="accent6"/>
            </a:solidFill>
            <a:ln w="9525">
              <a:solidFill>
                <a:schemeClr val="tx1"/>
              </a:solidFill>
              <a:round/>
            </a:ln>
            <a:effectLst>
              <a:outerShdw dist="107763" dir="2700000" algn="ctr" rotWithShape="0">
                <a:schemeClr val="bg2"/>
              </a:outerShdw>
            </a:effectLst>
          </p:spPr>
          <p:txBody>
            <a:bodyPr wrap="none" anchor="ctr"/>
            <a:lstStyle/>
            <a:p>
              <a:pPr algn="ctr">
                <a:defRPr/>
              </a:pPr>
              <a:r>
                <a:rPr lang="zh-CN" sz="3200" dirty="0">
                  <a:solidFill>
                    <a:schemeClr val="bg1"/>
                  </a:solidFill>
                  <a:effectLst>
                    <a:outerShdw blurRad="38100" dist="38100" dir="2700000" algn="tl">
                      <a:srgbClr val="FFFFFF"/>
                    </a:outerShdw>
                  </a:effectLst>
                  <a:latin typeface="+mj-ea"/>
                  <a:ea typeface="+mj-ea"/>
                </a:rPr>
                <a:t>事故预防</a:t>
              </a:r>
            </a:p>
          </p:txBody>
        </p:sp>
        <p:sp>
          <p:nvSpPr>
            <p:cNvPr id="58374" name="Oval 6"/>
            <p:cNvSpPr>
              <a:spLocks noChangeArrowheads="1"/>
            </p:cNvSpPr>
            <p:nvPr/>
          </p:nvSpPr>
          <p:spPr bwMode="auto">
            <a:xfrm>
              <a:off x="1296" y="1728"/>
              <a:ext cx="1488" cy="816"/>
            </a:xfrm>
            <a:prstGeom prst="ellipse">
              <a:avLst/>
            </a:prstGeom>
            <a:solidFill>
              <a:schemeClr val="accent6"/>
            </a:solidFill>
            <a:ln w="9525">
              <a:solidFill>
                <a:schemeClr val="tx1"/>
              </a:solidFill>
              <a:round/>
            </a:ln>
            <a:effectLst>
              <a:outerShdw dist="107763" dir="2700000" algn="ctr" rotWithShape="0">
                <a:schemeClr val="bg2"/>
              </a:outerShdw>
            </a:effectLst>
          </p:spPr>
          <p:txBody>
            <a:bodyPr wrap="none" anchor="ctr"/>
            <a:lstStyle/>
            <a:p>
              <a:pPr algn="ctr">
                <a:defRPr/>
              </a:pPr>
              <a:r>
                <a:rPr lang="zh-CN" sz="3200" dirty="0">
                  <a:solidFill>
                    <a:schemeClr val="bg1"/>
                  </a:solidFill>
                  <a:effectLst>
                    <a:outerShdw blurRad="38100" dist="38100" dir="2700000" algn="tl">
                      <a:srgbClr val="FFFFFF"/>
                    </a:outerShdw>
                  </a:effectLst>
                  <a:latin typeface="+mj-ea"/>
                  <a:ea typeface="+mj-ea"/>
                </a:rPr>
                <a:t>风险控制</a:t>
              </a:r>
            </a:p>
          </p:txBody>
        </p:sp>
        <p:sp>
          <p:nvSpPr>
            <p:cNvPr id="58375" name="Oval 7"/>
            <p:cNvSpPr>
              <a:spLocks noChangeArrowheads="1"/>
            </p:cNvSpPr>
            <p:nvPr/>
          </p:nvSpPr>
          <p:spPr bwMode="auto">
            <a:xfrm>
              <a:off x="2640" y="864"/>
              <a:ext cx="1488" cy="816"/>
            </a:xfrm>
            <a:prstGeom prst="ellipse">
              <a:avLst/>
            </a:prstGeom>
            <a:solidFill>
              <a:schemeClr val="accent6"/>
            </a:solidFill>
            <a:ln w="9525">
              <a:solidFill>
                <a:schemeClr val="tx1"/>
              </a:solidFill>
              <a:round/>
            </a:ln>
            <a:effectLst>
              <a:outerShdw dist="107763" dir="2700000" algn="ctr" rotWithShape="0">
                <a:schemeClr val="bg2"/>
              </a:outerShdw>
            </a:effectLst>
          </p:spPr>
          <p:txBody>
            <a:bodyPr wrap="none" anchor="ctr"/>
            <a:lstStyle/>
            <a:p>
              <a:pPr algn="ctr">
                <a:defRPr/>
              </a:pPr>
              <a:r>
                <a:rPr lang="zh-CN" sz="3200" dirty="0">
                  <a:solidFill>
                    <a:schemeClr val="bg1"/>
                  </a:solidFill>
                  <a:effectLst>
                    <a:outerShdw blurRad="38100" dist="38100" dir="2700000" algn="tl">
                      <a:srgbClr val="FFFFFF"/>
                    </a:outerShdw>
                  </a:effectLst>
                  <a:latin typeface="+mj-ea"/>
                  <a:ea typeface="+mj-ea"/>
                </a:rPr>
                <a:t>风险评价</a:t>
              </a:r>
            </a:p>
          </p:txBody>
        </p:sp>
        <p:cxnSp>
          <p:nvCxnSpPr>
            <p:cNvPr id="58376" name="AutoShape 8"/>
            <p:cNvCxnSpPr>
              <a:cxnSpLocks noChangeShapeType="1"/>
              <a:stCxn id="58373" idx="0"/>
              <a:endCxn id="58372" idx="2"/>
            </p:cNvCxnSpPr>
            <p:nvPr/>
          </p:nvCxnSpPr>
          <p:spPr bwMode="auto">
            <a:xfrm rot="16200000">
              <a:off x="840" y="312"/>
              <a:ext cx="408" cy="600"/>
            </a:xfrm>
            <a:prstGeom prst="curvedConnector2">
              <a:avLst/>
            </a:prstGeom>
            <a:noFill/>
            <a:ln w="50800">
              <a:solidFill>
                <a:srgbClr val="FF0000"/>
              </a:solidFill>
              <a:round/>
              <a:tailEnd type="stealth" w="lg" len="lg"/>
            </a:ln>
            <a:effectLst>
              <a:outerShdw dist="107763" dir="2700000" algn="ctr" rotWithShape="0">
                <a:schemeClr val="bg2"/>
              </a:outerShdw>
            </a:effectLst>
          </p:spPr>
        </p:cxnSp>
        <p:cxnSp>
          <p:nvCxnSpPr>
            <p:cNvPr id="58377" name="AutoShape 9"/>
            <p:cNvCxnSpPr>
              <a:cxnSpLocks noChangeShapeType="1"/>
              <a:stCxn id="58372" idx="6"/>
              <a:endCxn id="58375" idx="0"/>
            </p:cNvCxnSpPr>
            <p:nvPr/>
          </p:nvCxnSpPr>
          <p:spPr bwMode="auto">
            <a:xfrm>
              <a:off x="2832" y="408"/>
              <a:ext cx="552" cy="456"/>
            </a:xfrm>
            <a:prstGeom prst="curvedConnector2">
              <a:avLst/>
            </a:prstGeom>
            <a:noFill/>
            <a:ln w="50800">
              <a:solidFill>
                <a:srgbClr val="FF0000"/>
              </a:solidFill>
              <a:round/>
              <a:tailEnd type="stealth" w="lg" len="lg"/>
            </a:ln>
            <a:effectLst>
              <a:outerShdw dist="107763" dir="2700000" algn="ctr" rotWithShape="0">
                <a:schemeClr val="bg2"/>
              </a:outerShdw>
            </a:effectLst>
          </p:spPr>
        </p:cxnSp>
        <p:cxnSp>
          <p:nvCxnSpPr>
            <p:cNvPr id="58378" name="AutoShape 10"/>
            <p:cNvCxnSpPr>
              <a:cxnSpLocks noChangeShapeType="1"/>
              <a:stCxn id="58374" idx="2"/>
              <a:endCxn id="58373" idx="4"/>
            </p:cNvCxnSpPr>
            <p:nvPr/>
          </p:nvCxnSpPr>
          <p:spPr bwMode="auto">
            <a:xfrm rot="10800000">
              <a:off x="744" y="1632"/>
              <a:ext cx="552" cy="504"/>
            </a:xfrm>
            <a:prstGeom prst="curvedConnector2">
              <a:avLst/>
            </a:prstGeom>
            <a:noFill/>
            <a:ln w="50800">
              <a:solidFill>
                <a:srgbClr val="FF0000"/>
              </a:solidFill>
              <a:round/>
              <a:tailEnd type="stealth" w="lg" len="lg"/>
            </a:ln>
            <a:effectLst>
              <a:outerShdw dist="107763" dir="2700000" algn="ctr" rotWithShape="0">
                <a:schemeClr val="bg2"/>
              </a:outerShdw>
            </a:effectLst>
          </p:spPr>
        </p:cxnSp>
        <p:cxnSp>
          <p:nvCxnSpPr>
            <p:cNvPr id="58379" name="AutoShape 11"/>
            <p:cNvCxnSpPr>
              <a:cxnSpLocks noChangeShapeType="1"/>
              <a:stCxn id="58375" idx="4"/>
              <a:endCxn id="58374" idx="6"/>
            </p:cNvCxnSpPr>
            <p:nvPr/>
          </p:nvCxnSpPr>
          <p:spPr bwMode="auto">
            <a:xfrm rot="5400000">
              <a:off x="2856" y="1608"/>
              <a:ext cx="456" cy="600"/>
            </a:xfrm>
            <a:prstGeom prst="curvedConnector2">
              <a:avLst/>
            </a:prstGeom>
            <a:noFill/>
            <a:ln w="50800">
              <a:solidFill>
                <a:srgbClr val="FF0000"/>
              </a:solidFill>
              <a:round/>
              <a:tailEnd type="stealth" w="lg" len="lg"/>
            </a:ln>
            <a:effectLst>
              <a:outerShdw dist="107763" dir="2700000" algn="ctr" rotWithShape="0">
                <a:schemeClr val="bg2"/>
              </a:outerShdw>
            </a:effectLst>
          </p:spPr>
        </p:cxnSp>
      </p:grpSp>
      <p:sp>
        <p:nvSpPr>
          <p:cNvPr id="58380" name="Rectangle 12"/>
          <p:cNvSpPr>
            <a:spLocks noChangeArrowheads="1"/>
          </p:cNvSpPr>
          <p:nvPr/>
        </p:nvSpPr>
        <p:spPr bwMode="auto">
          <a:xfrm>
            <a:off x="785813" y="1357313"/>
            <a:ext cx="7772400" cy="1143000"/>
          </a:xfrm>
          <a:prstGeom prst="rect">
            <a:avLst/>
          </a:prstGeom>
          <a:noFill/>
          <a:ln w="9525">
            <a:noFill/>
            <a:miter lim="800000"/>
          </a:ln>
          <a:effectLst/>
        </p:spPr>
        <p:txBody>
          <a:bodyPr lIns="92075" tIns="46038" rIns="92075" bIns="46038" anchor="ctr"/>
          <a:lstStyle/>
          <a:p>
            <a:pPr algn="ctr">
              <a:defRPr/>
            </a:pPr>
            <a:r>
              <a:rPr lang="zh-CN" sz="3600" dirty="0">
                <a:effectLst>
                  <a:outerShdw blurRad="38100" dist="38100" dir="2700000" algn="tl">
                    <a:srgbClr val="C0C0C0"/>
                  </a:outerShdw>
                </a:effectLst>
                <a:latin typeface="微软雅黑" pitchFamily="34" charset="-122"/>
                <a:ea typeface="微软雅黑" pitchFamily="34" charset="-122"/>
              </a:rPr>
              <a:t>风险分析→风险管理→风险防范</a:t>
            </a:r>
          </a:p>
        </p:txBody>
      </p:sp>
      <p:sp>
        <p:nvSpPr>
          <p:cNvPr id="14" name="Rectangle 2"/>
          <p:cNvSpPr txBox="1">
            <a:spLocks noChangeArrowheads="1"/>
          </p:cNvSpPr>
          <p:nvPr/>
        </p:nvSpPr>
        <p:spPr bwMode="auto">
          <a:xfrm>
            <a:off x="642910" y="-214338"/>
            <a:ext cx="7302500" cy="1470026"/>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36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风险防范原理</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2571750" y="1571625"/>
            <a:ext cx="5357813" cy="4857750"/>
          </a:xfrm>
        </p:spPr>
        <p:txBody>
          <a:bodyPr/>
          <a:lstStyle/>
          <a:p>
            <a:pPr algn="ctr">
              <a:lnSpc>
                <a:spcPct val="120000"/>
              </a:lnSpc>
              <a:spcBef>
                <a:spcPct val="0"/>
              </a:spcBef>
              <a:buFontTx/>
              <a:buNone/>
              <a:defRPr/>
            </a:pPr>
            <a:r>
              <a:rPr lang="en-US" altLang="zh-CN" sz="2800" b="1" dirty="0" smtClean="0">
                <a:effectLst>
                  <a:outerShdw blurRad="38100" dist="38100" dir="2700000" algn="tl">
                    <a:srgbClr val="000000"/>
                  </a:outerShdw>
                </a:effectLst>
                <a:latin typeface="Tahoma" pitchFamily="34" charset="0"/>
              </a:rPr>
              <a:t> </a:t>
            </a:r>
            <a:endParaRPr lang="zh-CN" altLang="en-US" sz="2800" b="1" dirty="0" smtClean="0">
              <a:effectLst>
                <a:outerShdw blurRad="38100" dist="38100" dir="2700000" algn="tl">
                  <a:srgbClr val="000000"/>
                </a:outerShdw>
              </a:effectLst>
              <a:latin typeface="Tahoma" pitchFamily="34" charset="0"/>
            </a:endParaRPr>
          </a:p>
          <a:p>
            <a:pPr>
              <a:lnSpc>
                <a:spcPct val="150000"/>
              </a:lnSpc>
              <a:spcBef>
                <a:spcPct val="0"/>
              </a:spcBef>
              <a:buFont typeface="Wingdings" pitchFamily="2" charset="2"/>
              <a:buNone/>
              <a:defRPr/>
            </a:pPr>
            <a:endParaRPr lang="zh-CN" altLang="en-US" sz="2800" b="1" dirty="0" smtClean="0"/>
          </a:p>
        </p:txBody>
      </p:sp>
      <p:sp>
        <p:nvSpPr>
          <p:cNvPr id="8197" name="Text Box 14"/>
          <p:cNvSpPr txBox="1">
            <a:spLocks noChangeArrowheads="1"/>
          </p:cNvSpPr>
          <p:nvPr/>
        </p:nvSpPr>
        <p:spPr bwMode="auto">
          <a:xfrm>
            <a:off x="2357438" y="1498600"/>
            <a:ext cx="3857625" cy="461963"/>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划分作业活动</a:t>
            </a:r>
          </a:p>
        </p:txBody>
      </p:sp>
      <p:sp>
        <p:nvSpPr>
          <p:cNvPr id="8198" name="Text Box 15"/>
          <p:cNvSpPr txBox="1">
            <a:spLocks noChangeArrowheads="1"/>
          </p:cNvSpPr>
          <p:nvPr/>
        </p:nvSpPr>
        <p:spPr bwMode="auto">
          <a:xfrm>
            <a:off x="2357438" y="2212975"/>
            <a:ext cx="3857625" cy="461963"/>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辨识风险</a:t>
            </a:r>
          </a:p>
        </p:txBody>
      </p:sp>
      <p:sp>
        <p:nvSpPr>
          <p:cNvPr id="8199" name="Text Box 16"/>
          <p:cNvSpPr txBox="1">
            <a:spLocks noChangeArrowheads="1"/>
          </p:cNvSpPr>
          <p:nvPr/>
        </p:nvSpPr>
        <p:spPr bwMode="auto">
          <a:xfrm>
            <a:off x="2357438" y="2928938"/>
            <a:ext cx="3857625" cy="461962"/>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评价风险</a:t>
            </a:r>
          </a:p>
        </p:txBody>
      </p:sp>
      <p:sp>
        <p:nvSpPr>
          <p:cNvPr id="8200" name="Text Box 17"/>
          <p:cNvSpPr txBox="1">
            <a:spLocks noChangeArrowheads="1"/>
          </p:cNvSpPr>
          <p:nvPr/>
        </p:nvSpPr>
        <p:spPr bwMode="auto">
          <a:xfrm>
            <a:off x="2357438" y="3643313"/>
            <a:ext cx="3857625" cy="461962"/>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是否为不可容许的风险</a:t>
            </a:r>
          </a:p>
        </p:txBody>
      </p:sp>
      <p:sp>
        <p:nvSpPr>
          <p:cNvPr id="8201" name="Text Box 18"/>
          <p:cNvSpPr txBox="1">
            <a:spLocks noChangeArrowheads="1"/>
          </p:cNvSpPr>
          <p:nvPr/>
        </p:nvSpPr>
        <p:spPr bwMode="auto">
          <a:xfrm>
            <a:off x="2357438" y="4357688"/>
            <a:ext cx="3857625" cy="461962"/>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确定风险控制计划</a:t>
            </a:r>
          </a:p>
        </p:txBody>
      </p:sp>
      <p:sp>
        <p:nvSpPr>
          <p:cNvPr id="8202" name="Text Box 19"/>
          <p:cNvSpPr txBox="1">
            <a:spLocks noChangeArrowheads="1"/>
          </p:cNvSpPr>
          <p:nvPr/>
        </p:nvSpPr>
        <p:spPr bwMode="auto">
          <a:xfrm>
            <a:off x="2354263" y="5072063"/>
            <a:ext cx="3860800" cy="461962"/>
          </a:xfrm>
          <a:prstGeom prst="rect">
            <a:avLst/>
          </a:prstGeom>
          <a:solidFill>
            <a:srgbClr val="FFFF99">
              <a:alpha val="50195"/>
            </a:srgbClr>
          </a:solidFill>
          <a:ln w="9525">
            <a:solidFill>
              <a:srgbClr val="FF0000"/>
            </a:solidFill>
            <a:miter lim="800000"/>
          </a:ln>
        </p:spPr>
        <p:txBody>
          <a:bodyPr>
            <a:spAutoFit/>
          </a:bodyPr>
          <a:lstStyle/>
          <a:p>
            <a:pPr algn="ctr" eaLnBrk="0" hangingPunct="0">
              <a:spcBef>
                <a:spcPct val="50000"/>
              </a:spcBef>
              <a:defRPr/>
            </a:pPr>
            <a:r>
              <a:rPr kumimoji="1" lang="zh-CN" altLang="en-US" sz="2400">
                <a:latin typeface="+mj-ea"/>
                <a:ea typeface="+mj-ea"/>
              </a:rPr>
              <a:t>评审风险控制计划的充分性</a:t>
            </a:r>
          </a:p>
        </p:txBody>
      </p:sp>
      <p:sp>
        <p:nvSpPr>
          <p:cNvPr id="8203" name="Line 20"/>
          <p:cNvSpPr>
            <a:spLocks noChangeShapeType="1"/>
          </p:cNvSpPr>
          <p:nvPr/>
        </p:nvSpPr>
        <p:spPr bwMode="auto">
          <a:xfrm>
            <a:off x="4286250" y="4786313"/>
            <a:ext cx="0" cy="287337"/>
          </a:xfrm>
          <a:prstGeom prst="line">
            <a:avLst/>
          </a:prstGeom>
          <a:noFill/>
          <a:ln w="38100">
            <a:solidFill>
              <a:srgbClr val="FF0000"/>
            </a:solidFill>
            <a:round/>
            <a:tailEnd type="triangle" w="lg" len="lg"/>
          </a:ln>
        </p:spPr>
        <p:txBody>
          <a:bodyPr wrap="none" anchor="ctr"/>
          <a:lstStyle/>
          <a:p>
            <a:pPr>
              <a:defRPr/>
            </a:pPr>
            <a:endParaRPr lang="zh-CN" altLang="en-US" sz="2400">
              <a:latin typeface="+mj-ea"/>
              <a:ea typeface="+mj-ea"/>
            </a:endParaRPr>
          </a:p>
        </p:txBody>
      </p:sp>
      <p:sp>
        <p:nvSpPr>
          <p:cNvPr id="8204" name="Line 20"/>
          <p:cNvSpPr>
            <a:spLocks noChangeShapeType="1"/>
          </p:cNvSpPr>
          <p:nvPr/>
        </p:nvSpPr>
        <p:spPr bwMode="auto">
          <a:xfrm>
            <a:off x="4286250" y="1928813"/>
            <a:ext cx="0" cy="287337"/>
          </a:xfrm>
          <a:prstGeom prst="line">
            <a:avLst/>
          </a:prstGeom>
          <a:noFill/>
          <a:ln w="38100">
            <a:solidFill>
              <a:srgbClr val="FF0000"/>
            </a:solidFill>
            <a:round/>
            <a:tailEnd type="triangle" w="lg" len="lg"/>
          </a:ln>
        </p:spPr>
        <p:txBody>
          <a:bodyPr wrap="none" anchor="ctr"/>
          <a:lstStyle/>
          <a:p>
            <a:pPr>
              <a:defRPr/>
            </a:pPr>
            <a:endParaRPr lang="zh-CN" altLang="en-US" sz="2400">
              <a:latin typeface="+mj-ea"/>
              <a:ea typeface="+mj-ea"/>
            </a:endParaRPr>
          </a:p>
        </p:txBody>
      </p:sp>
      <p:sp>
        <p:nvSpPr>
          <p:cNvPr id="8205" name="Line 20"/>
          <p:cNvSpPr>
            <a:spLocks noChangeShapeType="1"/>
          </p:cNvSpPr>
          <p:nvPr/>
        </p:nvSpPr>
        <p:spPr bwMode="auto">
          <a:xfrm>
            <a:off x="4286250" y="2643188"/>
            <a:ext cx="0" cy="287337"/>
          </a:xfrm>
          <a:prstGeom prst="line">
            <a:avLst/>
          </a:prstGeom>
          <a:noFill/>
          <a:ln w="38100">
            <a:solidFill>
              <a:srgbClr val="FF0000"/>
            </a:solidFill>
            <a:round/>
            <a:tailEnd type="triangle" w="lg" len="lg"/>
          </a:ln>
        </p:spPr>
        <p:txBody>
          <a:bodyPr wrap="none" anchor="ctr"/>
          <a:lstStyle/>
          <a:p>
            <a:pPr>
              <a:defRPr/>
            </a:pPr>
            <a:endParaRPr lang="zh-CN" altLang="en-US" sz="2400">
              <a:latin typeface="+mj-ea"/>
              <a:ea typeface="+mj-ea"/>
            </a:endParaRPr>
          </a:p>
        </p:txBody>
      </p:sp>
      <p:sp>
        <p:nvSpPr>
          <p:cNvPr id="8206" name="Line 20"/>
          <p:cNvSpPr>
            <a:spLocks noChangeShapeType="1"/>
          </p:cNvSpPr>
          <p:nvPr/>
        </p:nvSpPr>
        <p:spPr bwMode="auto">
          <a:xfrm>
            <a:off x="4286250" y="3357563"/>
            <a:ext cx="0" cy="287337"/>
          </a:xfrm>
          <a:prstGeom prst="line">
            <a:avLst/>
          </a:prstGeom>
          <a:noFill/>
          <a:ln w="38100">
            <a:solidFill>
              <a:srgbClr val="FF0000"/>
            </a:solidFill>
            <a:round/>
            <a:tailEnd type="triangle" w="lg" len="lg"/>
          </a:ln>
        </p:spPr>
        <p:txBody>
          <a:bodyPr wrap="none" anchor="ctr"/>
          <a:lstStyle/>
          <a:p>
            <a:pPr>
              <a:defRPr/>
            </a:pPr>
            <a:endParaRPr lang="zh-CN" altLang="en-US" sz="2400">
              <a:latin typeface="+mj-ea"/>
              <a:ea typeface="+mj-ea"/>
            </a:endParaRPr>
          </a:p>
        </p:txBody>
      </p:sp>
      <p:sp>
        <p:nvSpPr>
          <p:cNvPr id="8207" name="Line 20"/>
          <p:cNvSpPr>
            <a:spLocks noChangeShapeType="1"/>
          </p:cNvSpPr>
          <p:nvPr/>
        </p:nvSpPr>
        <p:spPr bwMode="auto">
          <a:xfrm>
            <a:off x="4286250" y="4071938"/>
            <a:ext cx="0" cy="287337"/>
          </a:xfrm>
          <a:prstGeom prst="line">
            <a:avLst/>
          </a:prstGeom>
          <a:noFill/>
          <a:ln w="38100">
            <a:solidFill>
              <a:srgbClr val="FF0000"/>
            </a:solidFill>
            <a:round/>
            <a:tailEnd type="triangle" w="lg" len="lg"/>
          </a:ln>
        </p:spPr>
        <p:txBody>
          <a:bodyPr wrap="none" anchor="ctr"/>
          <a:lstStyle/>
          <a:p>
            <a:pPr>
              <a:defRPr/>
            </a:pPr>
            <a:endParaRPr lang="zh-CN" altLang="en-US" sz="2400">
              <a:latin typeface="+mj-ea"/>
              <a:ea typeface="+mj-ea"/>
            </a:endParaRPr>
          </a:p>
        </p:txBody>
      </p:sp>
      <p:pic>
        <p:nvPicPr>
          <p:cNvPr id="17" name="Picture 8" descr="E:\管理体系篇 [自.jpg"/>
          <p:cNvPicPr>
            <a:picLocks noChangeAspect="1" noChangeArrowheads="1"/>
          </p:cNvPicPr>
          <p:nvPr/>
        </p:nvPicPr>
        <p:blipFill>
          <a:blip r:embed="rId2" cstate="print"/>
          <a:srcRect/>
          <a:stretch>
            <a:fillRect/>
          </a:stretch>
        </p:blipFill>
        <p:spPr bwMode="auto">
          <a:xfrm>
            <a:off x="6715140" y="2428868"/>
            <a:ext cx="2220138" cy="2885327"/>
          </a:xfrm>
          <a:prstGeom prst="rect">
            <a:avLst/>
          </a:prstGeom>
          <a:ln>
            <a:noFill/>
          </a:ln>
          <a:effectLst>
            <a:softEdge rad="112500"/>
          </a:effectLst>
        </p:spPr>
      </p:pic>
      <p:sp>
        <p:nvSpPr>
          <p:cNvPr id="15" name="Rectangle 2"/>
          <p:cNvSpPr txBox="1">
            <a:spLocks noChangeArrowheads="1"/>
          </p:cNvSpPr>
          <p:nvPr/>
        </p:nvSpPr>
        <p:spPr bwMode="auto">
          <a:xfrm>
            <a:off x="571472" y="-214338"/>
            <a:ext cx="6929486" cy="1470026"/>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36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风险管理的风险识别与控制</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5" name="Rectangle 2"/>
          <p:cNvSpPr>
            <a:spLocks noGrp="1" noChangeArrowheads="1"/>
          </p:cNvSpPr>
          <p:nvPr>
            <p:ph type="title"/>
          </p:nvPr>
        </p:nvSpPr>
        <p:spPr>
          <a:solidFill>
            <a:srgbClr val="FFFFFF"/>
          </a:solidFill>
          <a:ln>
            <a:solidFill>
              <a:srgbClr val="000000"/>
            </a:solidFill>
          </a:ln>
        </p:spPr>
        <p:txBody>
          <a:bodyPr anchor="t"/>
          <a:lstStyle/>
          <a:p>
            <a:pPr defTabSz="1019175"/>
            <a:endParaRPr lang="zh-TW" altLang="en-US" smtClean="0">
              <a:ea typeface="PMingLiU" pitchFamily="18" charset="-120"/>
            </a:endParaRPr>
          </a:p>
        </p:txBody>
      </p:sp>
      <p:sp>
        <p:nvSpPr>
          <p:cNvPr id="1147906" name="Rectangle 3"/>
          <p:cNvSpPr>
            <a:spLocks noGrp="1" noChangeArrowheads="1"/>
          </p:cNvSpPr>
          <p:nvPr>
            <p:ph type="body" idx="1"/>
          </p:nvPr>
        </p:nvSpPr>
        <p:spPr>
          <a:xfrm>
            <a:off x="457200" y="1600200"/>
            <a:ext cx="8229600" cy="919163"/>
          </a:xfrm>
          <a:solidFill>
            <a:srgbClr val="FFFFFF"/>
          </a:solidFill>
          <a:ln>
            <a:solidFill>
              <a:srgbClr val="000000"/>
            </a:solidFill>
          </a:ln>
        </p:spPr>
        <p:txBody>
          <a:bodyPr/>
          <a:lstStyle/>
          <a:p>
            <a:pPr marL="0" indent="0" defTabSz="1019175"/>
            <a:endParaRPr lang="zh-TW" altLang="en-US" smtClean="0"/>
          </a:p>
        </p:txBody>
      </p:sp>
      <p:pic>
        <p:nvPicPr>
          <p:cNvPr id="1147907" name="Picture 4" descr="pic25667"/>
          <p:cNvPicPr>
            <a:picLocks noChangeAspect="1" noChangeArrowheads="1"/>
          </p:cNvPicPr>
          <p:nvPr/>
        </p:nvPicPr>
        <p:blipFill>
          <a:blip r:embed="rId3"/>
          <a:srcRect/>
          <a:stretch>
            <a:fillRect/>
          </a:stretch>
        </p:blipFill>
        <p:spPr bwMode="auto">
          <a:xfrm>
            <a:off x="0" y="-393700"/>
            <a:ext cx="9144000" cy="724916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953" name="Rectangle 2"/>
          <p:cNvSpPr>
            <a:spLocks noGrp="1" noChangeArrowheads="1"/>
          </p:cNvSpPr>
          <p:nvPr>
            <p:ph type="title"/>
          </p:nvPr>
        </p:nvSpPr>
        <p:spPr>
          <a:solidFill>
            <a:srgbClr val="FFFFFF"/>
          </a:solidFill>
          <a:ln>
            <a:solidFill>
              <a:srgbClr val="000000"/>
            </a:solidFill>
          </a:ln>
        </p:spPr>
        <p:txBody>
          <a:bodyPr anchor="t"/>
          <a:lstStyle/>
          <a:p>
            <a:pPr defTabSz="1019175"/>
            <a:endParaRPr lang="zh-TW" altLang="en-US" smtClean="0">
              <a:ea typeface="PMingLiU" pitchFamily="18" charset="-120"/>
            </a:endParaRPr>
          </a:p>
        </p:txBody>
      </p:sp>
      <p:sp>
        <p:nvSpPr>
          <p:cNvPr id="1149954" name="Rectangle 3"/>
          <p:cNvSpPr>
            <a:spLocks noGrp="1" noChangeArrowheads="1"/>
          </p:cNvSpPr>
          <p:nvPr>
            <p:ph type="body" idx="1"/>
          </p:nvPr>
        </p:nvSpPr>
        <p:spPr>
          <a:xfrm>
            <a:off x="457200" y="1600200"/>
            <a:ext cx="8229600" cy="919163"/>
          </a:xfrm>
          <a:solidFill>
            <a:srgbClr val="FFFFFF"/>
          </a:solidFill>
          <a:ln>
            <a:solidFill>
              <a:srgbClr val="000000"/>
            </a:solidFill>
          </a:ln>
        </p:spPr>
        <p:txBody>
          <a:bodyPr/>
          <a:lstStyle/>
          <a:p>
            <a:pPr marL="0" indent="0" defTabSz="1019175"/>
            <a:endParaRPr lang="zh-TW" altLang="en-US" smtClean="0"/>
          </a:p>
        </p:txBody>
      </p:sp>
      <p:pic>
        <p:nvPicPr>
          <p:cNvPr id="1149955" name="Picture 4" descr="pic26299"/>
          <p:cNvPicPr>
            <a:picLocks noChangeAspect="1" noChangeArrowheads="1"/>
          </p:cNvPicPr>
          <p:nvPr/>
        </p:nvPicPr>
        <p:blipFill>
          <a:blip r:embed="rId3"/>
          <a:srcRect/>
          <a:stretch>
            <a:fillRect/>
          </a:stretch>
        </p:blipFill>
        <p:spPr bwMode="auto">
          <a:xfrm>
            <a:off x="0" y="19685"/>
            <a:ext cx="9144000" cy="686625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097" name="Rectangle 2"/>
          <p:cNvSpPr>
            <a:spLocks noGrp="1" noChangeArrowheads="1"/>
          </p:cNvSpPr>
          <p:nvPr>
            <p:ph type="title"/>
          </p:nvPr>
        </p:nvSpPr>
        <p:spPr>
          <a:solidFill>
            <a:srgbClr val="FFFFFF"/>
          </a:solidFill>
          <a:ln>
            <a:solidFill>
              <a:srgbClr val="000000"/>
            </a:solidFill>
          </a:ln>
        </p:spPr>
        <p:txBody>
          <a:bodyPr anchor="t"/>
          <a:lstStyle/>
          <a:p>
            <a:pPr defTabSz="1019175"/>
            <a:endParaRPr lang="zh-TW" altLang="en-US" smtClean="0">
              <a:ea typeface="PMingLiU" pitchFamily="18" charset="-120"/>
            </a:endParaRPr>
          </a:p>
        </p:txBody>
      </p:sp>
      <p:sp>
        <p:nvSpPr>
          <p:cNvPr id="1156098" name="Rectangle 3"/>
          <p:cNvSpPr>
            <a:spLocks noGrp="1" noChangeArrowheads="1"/>
          </p:cNvSpPr>
          <p:nvPr>
            <p:ph type="body" idx="1"/>
          </p:nvPr>
        </p:nvSpPr>
        <p:spPr>
          <a:xfrm>
            <a:off x="457200" y="1600200"/>
            <a:ext cx="8229600" cy="919163"/>
          </a:xfrm>
          <a:solidFill>
            <a:srgbClr val="FFFFFF"/>
          </a:solidFill>
          <a:ln>
            <a:solidFill>
              <a:srgbClr val="000000"/>
            </a:solidFill>
          </a:ln>
        </p:spPr>
        <p:txBody>
          <a:bodyPr/>
          <a:lstStyle/>
          <a:p>
            <a:pPr marL="0" indent="0" defTabSz="1019175"/>
            <a:endParaRPr lang="zh-TW" altLang="en-US" smtClean="0"/>
          </a:p>
        </p:txBody>
      </p:sp>
      <p:pic>
        <p:nvPicPr>
          <p:cNvPr id="1156099" name="Picture 4" descr="pic2870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1" name="Rectangle 2"/>
          <p:cNvSpPr>
            <a:spLocks noGrp="1" noChangeArrowheads="1"/>
          </p:cNvSpPr>
          <p:nvPr>
            <p:ph type="title"/>
          </p:nvPr>
        </p:nvSpPr>
        <p:spPr>
          <a:solidFill>
            <a:srgbClr val="FFFFFF"/>
          </a:solidFill>
          <a:ln>
            <a:solidFill>
              <a:srgbClr val="000000"/>
            </a:solidFill>
          </a:ln>
        </p:spPr>
        <p:txBody>
          <a:bodyPr anchor="t"/>
          <a:lstStyle/>
          <a:p>
            <a:pPr defTabSz="1019175"/>
            <a:endParaRPr lang="zh-TW" altLang="en-US" smtClean="0">
              <a:ea typeface="PMingLiU" pitchFamily="18" charset="-120"/>
            </a:endParaRPr>
          </a:p>
        </p:txBody>
      </p:sp>
      <p:sp>
        <p:nvSpPr>
          <p:cNvPr id="1162242" name="Rectangle 3"/>
          <p:cNvSpPr>
            <a:spLocks noGrp="1" noChangeArrowheads="1"/>
          </p:cNvSpPr>
          <p:nvPr>
            <p:ph type="body" idx="1"/>
          </p:nvPr>
        </p:nvSpPr>
        <p:spPr>
          <a:xfrm>
            <a:off x="457200" y="1600200"/>
            <a:ext cx="8229600" cy="919163"/>
          </a:xfrm>
          <a:solidFill>
            <a:srgbClr val="FFFFFF"/>
          </a:solidFill>
          <a:ln>
            <a:solidFill>
              <a:srgbClr val="000000"/>
            </a:solidFill>
          </a:ln>
        </p:spPr>
        <p:txBody>
          <a:bodyPr/>
          <a:lstStyle/>
          <a:p>
            <a:pPr marL="0" indent="0" defTabSz="1019175"/>
            <a:endParaRPr lang="zh-TW" altLang="en-US" smtClean="0"/>
          </a:p>
        </p:txBody>
      </p:sp>
      <p:pic>
        <p:nvPicPr>
          <p:cNvPr id="1162243" name="Picture 4" descr="pic3132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16.其他\二维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1503363"/>
            <a:ext cx="23050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1516" y="3945830"/>
            <a:ext cx="8533105" cy="923330"/>
          </a:xfrm>
          <a:prstGeom prst="rect">
            <a:avLst/>
          </a:prstGeom>
          <a:noFill/>
        </p:spPr>
        <p:txBody>
          <a:bodyPr wrap="none">
            <a:spAutoFit/>
          </a:bodyPr>
          <a:lstStyle/>
          <a:p>
            <a:pPr>
              <a:defRPr/>
            </a:pPr>
            <a:r>
              <a:rPr lang="zh-CN" altLang="en-US" sz="5400" dirty="0">
                <a:ln w="18000">
                  <a:solidFill>
                    <a:schemeClr val="accent2">
                      <a:satMod val="140000"/>
                    </a:schemeClr>
                  </a:solidFill>
                  <a:prstDash val="solid"/>
                  <a:miter lim="800000"/>
                </a:ln>
                <a:noFill/>
                <a:effectLst>
                  <a:outerShdw blurRad="25500" dist="23000" dir="7020000" algn="tl">
                    <a:srgbClr val="000000">
                      <a:alpha val="50000"/>
                    </a:srgbClr>
                  </a:outerShdw>
                </a:effectLst>
                <a:ea typeface="宋体" pitchFamily="2" charset="-122"/>
              </a:rPr>
              <a:t>关注我们获取更多安全资料</a:t>
            </a:r>
          </a:p>
        </p:txBody>
      </p:sp>
    </p:spTree>
    <p:extLst>
      <p:ext uri="{BB962C8B-B14F-4D97-AF65-F5344CB8AC3E}">
        <p14:creationId xmlns:p14="http://schemas.microsoft.com/office/powerpoint/2010/main" val="1780217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7" name="标题 1"/>
          <p:cNvSpPr>
            <a:spLocks noGrp="1"/>
          </p:cNvSpPr>
          <p:nvPr>
            <p:ph type="title"/>
          </p:nvPr>
        </p:nvSpPr>
        <p:spPr/>
        <p:txBody>
          <a:bodyPr/>
          <a:lstStyle/>
          <a:p>
            <a:endParaRPr lang="zh-CN" altLang="en-US" smtClean="0"/>
          </a:p>
        </p:txBody>
      </p:sp>
      <p:sp>
        <p:nvSpPr>
          <p:cNvPr id="838658" name="内容占位符 2"/>
          <p:cNvSpPr>
            <a:spLocks noGrp="1"/>
          </p:cNvSpPr>
          <p:nvPr>
            <p:ph idx="1"/>
          </p:nvPr>
        </p:nvSpPr>
        <p:spPr/>
        <p:txBody>
          <a:bodyPr/>
          <a:lstStyle/>
          <a:p>
            <a:endParaRPr lang="zh-CN" altLang="en-US" smtClean="0"/>
          </a:p>
        </p:txBody>
      </p:sp>
      <p:pic>
        <p:nvPicPr>
          <p:cNvPr id="838659" name="Picture 2" descr="C:\Documents and Settings\Administrator\My Documents\My Pictures\3422967_090857071598_2.jpg"/>
          <p:cNvPicPr>
            <a:picLocks noChangeAspect="1" noChangeArrowheads="1"/>
          </p:cNvPicPr>
          <p:nvPr/>
        </p:nvPicPr>
        <p:blipFill>
          <a:blip r:embed="rId2"/>
          <a:srcRect l="5322" r="1727" b="9145"/>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advTm="6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1" name="Rectangle 2"/>
          <p:cNvSpPr>
            <a:spLocks noGrp="1" noChangeArrowheads="1"/>
          </p:cNvSpPr>
          <p:nvPr>
            <p:ph type="body" idx="1"/>
          </p:nvPr>
        </p:nvSpPr>
        <p:spPr>
          <a:xfrm>
            <a:off x="3000375" y="1714500"/>
            <a:ext cx="1878013" cy="3816350"/>
          </a:xfrm>
        </p:spPr>
        <p:txBody>
          <a:bodyPr wrap="none">
            <a:spAutoFit/>
          </a:bodyPr>
          <a:lstStyle/>
          <a:p>
            <a:pPr eaLnBrk="1" hangingPunct="1">
              <a:lnSpc>
                <a:spcPct val="170000"/>
              </a:lnSpc>
              <a:buClr>
                <a:schemeClr val="tx1"/>
              </a:buClr>
              <a:buFontTx/>
              <a:buNone/>
            </a:pPr>
            <a:r>
              <a:rPr lang="zh-CN" altLang="en-US" sz="4400" smtClean="0">
                <a:solidFill>
                  <a:srgbClr val="009900"/>
                </a:solidFill>
                <a:latin typeface="微软雅黑"/>
                <a:ea typeface="微软雅黑"/>
                <a:cs typeface="微软雅黑"/>
              </a:rPr>
              <a:t>为什么</a:t>
            </a:r>
            <a:endParaRPr lang="en-US" altLang="zh-CN" sz="4400" smtClean="0">
              <a:solidFill>
                <a:srgbClr val="009900"/>
              </a:solidFill>
              <a:latin typeface="微软雅黑"/>
              <a:ea typeface="微软雅黑"/>
              <a:cs typeface="微软雅黑"/>
            </a:endParaRPr>
          </a:p>
          <a:p>
            <a:pPr eaLnBrk="1" hangingPunct="1">
              <a:lnSpc>
                <a:spcPct val="170000"/>
              </a:lnSpc>
              <a:buClr>
                <a:schemeClr val="tx1"/>
              </a:buClr>
              <a:buFontTx/>
              <a:buNone/>
            </a:pPr>
            <a:r>
              <a:rPr lang="zh-CN" altLang="en-US" sz="4400" smtClean="0">
                <a:latin typeface="微软雅黑"/>
                <a:ea typeface="微软雅黑"/>
                <a:cs typeface="微软雅黑"/>
              </a:rPr>
              <a:t>做什么</a:t>
            </a:r>
          </a:p>
          <a:p>
            <a:pPr eaLnBrk="1" hangingPunct="1">
              <a:lnSpc>
                <a:spcPct val="170000"/>
              </a:lnSpc>
              <a:buClr>
                <a:schemeClr val="tx1"/>
              </a:buClr>
              <a:buFont typeface="Wingdings" pitchFamily="2" charset="2"/>
              <a:buNone/>
            </a:pPr>
            <a:r>
              <a:rPr lang="zh-CN" altLang="en-US" sz="4400" smtClean="0">
                <a:solidFill>
                  <a:schemeClr val="accent2"/>
                </a:solidFill>
                <a:latin typeface="微软雅黑"/>
                <a:ea typeface="微软雅黑"/>
                <a:cs typeface="微软雅黑"/>
              </a:rPr>
              <a:t>怎么做</a:t>
            </a:r>
          </a:p>
        </p:txBody>
      </p:sp>
      <p:pic>
        <p:nvPicPr>
          <p:cNvPr id="839682" name="Picture 3" descr="问号"/>
          <p:cNvPicPr>
            <a:picLocks noGrp="1" noChangeAspect="1" noChangeArrowheads="1"/>
          </p:cNvPicPr>
          <p:nvPr>
            <p:ph idx="4294967295"/>
          </p:nvPr>
        </p:nvPicPr>
        <p:blipFill>
          <a:blip r:embed="rId2"/>
          <a:srcRect l="18750" r="14063"/>
          <a:stretch>
            <a:fillRect/>
          </a:stretch>
        </p:blipFill>
        <p:spPr>
          <a:xfrm>
            <a:off x="1428750" y="4357688"/>
            <a:ext cx="819150" cy="1219200"/>
          </a:xfrm>
        </p:spPr>
      </p:pic>
      <p:sp>
        <p:nvSpPr>
          <p:cNvPr id="12292" name="未知"/>
          <p:cNvSpPr>
            <a:spLocks noRot="1" noEditPoints="1"/>
          </p:cNvSpPr>
          <p:nvPr/>
        </p:nvSpPr>
        <p:spPr bwMode="auto">
          <a:xfrm>
            <a:off x="1428750" y="3214688"/>
            <a:ext cx="647700" cy="820737"/>
          </a:xfrm>
          <a:custGeom>
            <a:avLst/>
            <a:gdLst/>
            <a:ahLst/>
            <a:cxnLst>
              <a:cxn ang="0">
                <a:pos x="1255" y="534"/>
              </a:cxn>
              <a:cxn ang="0">
                <a:pos x="984" y="1012"/>
              </a:cxn>
              <a:cxn ang="0">
                <a:pos x="837" y="1313"/>
              </a:cxn>
              <a:cxn ang="0">
                <a:pos x="837" y="1605"/>
              </a:cxn>
              <a:cxn ang="0">
                <a:pos x="419" y="1605"/>
              </a:cxn>
              <a:cxn ang="0">
                <a:pos x="419" y="1337"/>
              </a:cxn>
              <a:cxn ang="0">
                <a:pos x="486" y="1040"/>
              </a:cxn>
              <a:cxn ang="0">
                <a:pos x="661" y="837"/>
              </a:cxn>
              <a:cxn ang="0">
                <a:pos x="837" y="534"/>
              </a:cxn>
              <a:cxn ang="0">
                <a:pos x="777" y="343"/>
              </a:cxn>
              <a:cxn ang="0">
                <a:pos x="627" y="267"/>
              </a:cxn>
              <a:cxn ang="0">
                <a:pos x="479" y="343"/>
              </a:cxn>
              <a:cxn ang="0">
                <a:pos x="419" y="534"/>
              </a:cxn>
              <a:cxn ang="0">
                <a:pos x="419" y="693"/>
              </a:cxn>
              <a:cxn ang="0">
                <a:pos x="0" y="693"/>
              </a:cxn>
              <a:cxn ang="0">
                <a:pos x="0" y="534"/>
              </a:cxn>
              <a:cxn ang="0">
                <a:pos x="225" y="127"/>
              </a:cxn>
              <a:cxn ang="0">
                <a:pos x="627" y="0"/>
              </a:cxn>
              <a:cxn ang="0">
                <a:pos x="1032" y="127"/>
              </a:cxn>
              <a:cxn ang="0">
                <a:pos x="1255" y="534"/>
              </a:cxn>
              <a:cxn ang="0">
                <a:pos x="837" y="2139"/>
              </a:cxn>
              <a:cxn ang="0">
                <a:pos x="777" y="2330"/>
              </a:cxn>
              <a:cxn ang="0">
                <a:pos x="627" y="2407"/>
              </a:cxn>
              <a:cxn ang="0">
                <a:pos x="479" y="2330"/>
              </a:cxn>
              <a:cxn ang="0">
                <a:pos x="419" y="2139"/>
              </a:cxn>
              <a:cxn ang="0">
                <a:pos x="479" y="1949"/>
              </a:cxn>
              <a:cxn ang="0">
                <a:pos x="627" y="1872"/>
              </a:cxn>
              <a:cxn ang="0">
                <a:pos x="777" y="1949"/>
              </a:cxn>
              <a:cxn ang="0">
                <a:pos x="837" y="2139"/>
              </a:cxn>
            </a:cxnLst>
            <a:rect l="0" t="0" r="r" b="b"/>
            <a:pathLst>
              <a:path w="1255" h="2407">
                <a:moveTo>
                  <a:pt x="1255" y="534"/>
                </a:moveTo>
                <a:cubicBezTo>
                  <a:pt x="1255" y="713"/>
                  <a:pt x="1164" y="870"/>
                  <a:pt x="984" y="1012"/>
                </a:cubicBezTo>
                <a:cubicBezTo>
                  <a:pt x="887" y="1090"/>
                  <a:pt x="837" y="1190"/>
                  <a:pt x="837" y="1313"/>
                </a:cubicBezTo>
                <a:cubicBezTo>
                  <a:pt x="837" y="1411"/>
                  <a:pt x="837" y="1507"/>
                  <a:pt x="837" y="1605"/>
                </a:cubicBezTo>
                <a:cubicBezTo>
                  <a:pt x="698" y="1605"/>
                  <a:pt x="558" y="1605"/>
                  <a:pt x="419" y="1605"/>
                </a:cubicBezTo>
                <a:cubicBezTo>
                  <a:pt x="419" y="1515"/>
                  <a:pt x="419" y="1427"/>
                  <a:pt x="419" y="1337"/>
                </a:cubicBezTo>
                <a:cubicBezTo>
                  <a:pt x="419" y="1234"/>
                  <a:pt x="442" y="1135"/>
                  <a:pt x="486" y="1040"/>
                </a:cubicBezTo>
                <a:cubicBezTo>
                  <a:pt x="530" y="947"/>
                  <a:pt x="588" y="880"/>
                  <a:pt x="661" y="837"/>
                </a:cubicBezTo>
                <a:cubicBezTo>
                  <a:pt x="778" y="767"/>
                  <a:pt x="837" y="667"/>
                  <a:pt x="837" y="534"/>
                </a:cubicBezTo>
                <a:cubicBezTo>
                  <a:pt x="837" y="459"/>
                  <a:pt x="817" y="396"/>
                  <a:pt x="777" y="343"/>
                </a:cubicBezTo>
                <a:cubicBezTo>
                  <a:pt x="738" y="292"/>
                  <a:pt x="687" y="267"/>
                  <a:pt x="627" y="267"/>
                </a:cubicBezTo>
                <a:cubicBezTo>
                  <a:pt x="569" y="267"/>
                  <a:pt x="519" y="292"/>
                  <a:pt x="479" y="343"/>
                </a:cubicBezTo>
                <a:cubicBezTo>
                  <a:pt x="439" y="396"/>
                  <a:pt x="419" y="459"/>
                  <a:pt x="419" y="534"/>
                </a:cubicBezTo>
                <a:cubicBezTo>
                  <a:pt x="419" y="588"/>
                  <a:pt x="419" y="641"/>
                  <a:pt x="419" y="693"/>
                </a:cubicBezTo>
                <a:cubicBezTo>
                  <a:pt x="279" y="693"/>
                  <a:pt x="140" y="693"/>
                  <a:pt x="0" y="693"/>
                </a:cubicBezTo>
                <a:cubicBezTo>
                  <a:pt x="0" y="641"/>
                  <a:pt x="0" y="588"/>
                  <a:pt x="0" y="534"/>
                </a:cubicBezTo>
                <a:cubicBezTo>
                  <a:pt x="0" y="365"/>
                  <a:pt x="76" y="229"/>
                  <a:pt x="225" y="127"/>
                </a:cubicBezTo>
                <a:cubicBezTo>
                  <a:pt x="347" y="40"/>
                  <a:pt x="483" y="0"/>
                  <a:pt x="627" y="0"/>
                </a:cubicBezTo>
                <a:cubicBezTo>
                  <a:pt x="774" y="0"/>
                  <a:pt x="909" y="40"/>
                  <a:pt x="1032" y="127"/>
                </a:cubicBezTo>
                <a:cubicBezTo>
                  <a:pt x="1180" y="229"/>
                  <a:pt x="1255" y="363"/>
                  <a:pt x="1255" y="534"/>
                </a:cubicBezTo>
                <a:close/>
                <a:moveTo>
                  <a:pt x="837" y="2139"/>
                </a:moveTo>
                <a:cubicBezTo>
                  <a:pt x="837" y="2215"/>
                  <a:pt x="817" y="2279"/>
                  <a:pt x="777" y="2330"/>
                </a:cubicBezTo>
                <a:cubicBezTo>
                  <a:pt x="738" y="2382"/>
                  <a:pt x="687" y="2407"/>
                  <a:pt x="627" y="2407"/>
                </a:cubicBezTo>
                <a:cubicBezTo>
                  <a:pt x="569" y="2407"/>
                  <a:pt x="519" y="2382"/>
                  <a:pt x="479" y="2330"/>
                </a:cubicBezTo>
                <a:cubicBezTo>
                  <a:pt x="439" y="2279"/>
                  <a:pt x="419" y="2215"/>
                  <a:pt x="419" y="2139"/>
                </a:cubicBezTo>
                <a:cubicBezTo>
                  <a:pt x="419" y="2064"/>
                  <a:pt x="439" y="2001"/>
                  <a:pt x="479" y="1949"/>
                </a:cubicBezTo>
                <a:cubicBezTo>
                  <a:pt x="519" y="1896"/>
                  <a:pt x="569" y="1872"/>
                  <a:pt x="627" y="1872"/>
                </a:cubicBezTo>
                <a:cubicBezTo>
                  <a:pt x="687" y="1872"/>
                  <a:pt x="738" y="1896"/>
                  <a:pt x="777" y="1949"/>
                </a:cubicBezTo>
                <a:cubicBezTo>
                  <a:pt x="817" y="2001"/>
                  <a:pt x="837" y="2064"/>
                  <a:pt x="837" y="2139"/>
                </a:cubicBezTo>
                <a:close/>
              </a:path>
            </a:pathLst>
          </a:custGeom>
          <a:gradFill rotWithShape="1">
            <a:gsLst>
              <a:gs pos="0">
                <a:srgbClr val="FBB494"/>
              </a:gs>
              <a:gs pos="49001">
                <a:srgbClr val="EF8744"/>
              </a:gs>
              <a:gs pos="49100">
                <a:srgbClr val="E56508"/>
              </a:gs>
              <a:gs pos="92000">
                <a:srgbClr val="FF852D"/>
              </a:gs>
              <a:gs pos="100000">
                <a:srgbClr val="FF9654"/>
              </a:gs>
            </a:gsLst>
            <a:lin ang="5400000" scaled="1"/>
          </a:gradFill>
          <a:ln w="11430" cap="flat" cmpd="sng">
            <a:solidFill>
              <a:srgbClr val="FA8D3D"/>
            </a:solidFill>
            <a:round/>
          </a:ln>
          <a:effectLst>
            <a:outerShdw dist="25400" dir="5400000" algn="ctr" rotWithShape="0">
              <a:srgbClr val="985421">
                <a:alpha val="76999"/>
              </a:srgbClr>
            </a:outerShdw>
          </a:effectLst>
        </p:spPr>
        <p:txBody>
          <a:bodyPr/>
          <a:lstStyle/>
          <a:p>
            <a:pPr>
              <a:defRPr/>
            </a:pPr>
            <a:endParaRPr lang="zh-CN" altLang="en-US">
              <a:ea typeface="宋体" pitchFamily="2" charset="-122"/>
            </a:endParaRPr>
          </a:p>
        </p:txBody>
      </p:sp>
      <p:sp>
        <p:nvSpPr>
          <p:cNvPr id="839684" name="未知"/>
          <p:cNvSpPr>
            <a:spLocks noRot="1" noEditPoints="1"/>
          </p:cNvSpPr>
          <p:nvPr/>
        </p:nvSpPr>
        <p:spPr bwMode="auto">
          <a:xfrm>
            <a:off x="1428750" y="1928813"/>
            <a:ext cx="649288" cy="965200"/>
          </a:xfrm>
          <a:custGeom>
            <a:avLst/>
            <a:gdLst>
              <a:gd name="T0" fmla="*/ 2147483647 w 1255"/>
              <a:gd name="T1" fmla="*/ 2147483647 h 2407"/>
              <a:gd name="T2" fmla="*/ 2147483647 w 1255"/>
              <a:gd name="T3" fmla="*/ 2147483647 h 2407"/>
              <a:gd name="T4" fmla="*/ 2147483647 w 1255"/>
              <a:gd name="T5" fmla="*/ 2147483647 h 2407"/>
              <a:gd name="T6" fmla="*/ 2147483647 w 1255"/>
              <a:gd name="T7" fmla="*/ 2147483647 h 2407"/>
              <a:gd name="T8" fmla="*/ 2147483647 w 1255"/>
              <a:gd name="T9" fmla="*/ 2147483647 h 2407"/>
              <a:gd name="T10" fmla="*/ 2147483647 w 1255"/>
              <a:gd name="T11" fmla="*/ 2147483647 h 2407"/>
              <a:gd name="T12" fmla="*/ 2147483647 w 1255"/>
              <a:gd name="T13" fmla="*/ 2147483647 h 2407"/>
              <a:gd name="T14" fmla="*/ 2147483647 w 1255"/>
              <a:gd name="T15" fmla="*/ 2147483647 h 2407"/>
              <a:gd name="T16" fmla="*/ 2147483647 w 1255"/>
              <a:gd name="T17" fmla="*/ 2147483647 h 2407"/>
              <a:gd name="T18" fmla="*/ 2147483647 w 1255"/>
              <a:gd name="T19" fmla="*/ 2147483647 h 2407"/>
              <a:gd name="T20" fmla="*/ 2147483647 w 1255"/>
              <a:gd name="T21" fmla="*/ 2147483647 h 2407"/>
              <a:gd name="T22" fmla="*/ 2147483647 w 1255"/>
              <a:gd name="T23" fmla="*/ 2147483647 h 2407"/>
              <a:gd name="T24" fmla="*/ 2147483647 w 1255"/>
              <a:gd name="T25" fmla="*/ 2147483647 h 2407"/>
              <a:gd name="T26" fmla="*/ 2147483647 w 1255"/>
              <a:gd name="T27" fmla="*/ 2147483647 h 2407"/>
              <a:gd name="T28" fmla="*/ 0 w 1255"/>
              <a:gd name="T29" fmla="*/ 2147483647 h 2407"/>
              <a:gd name="T30" fmla="*/ 0 w 1255"/>
              <a:gd name="T31" fmla="*/ 2147483647 h 2407"/>
              <a:gd name="T32" fmla="*/ 2147483647 w 1255"/>
              <a:gd name="T33" fmla="*/ 2147483647 h 2407"/>
              <a:gd name="T34" fmla="*/ 2147483647 w 1255"/>
              <a:gd name="T35" fmla="*/ 0 h 2407"/>
              <a:gd name="T36" fmla="*/ 2147483647 w 1255"/>
              <a:gd name="T37" fmla="*/ 2147483647 h 2407"/>
              <a:gd name="T38" fmla="*/ 2147483647 w 1255"/>
              <a:gd name="T39" fmla="*/ 2147483647 h 2407"/>
              <a:gd name="T40" fmla="*/ 2147483647 w 1255"/>
              <a:gd name="T41" fmla="*/ 2147483647 h 2407"/>
              <a:gd name="T42" fmla="*/ 2147483647 w 1255"/>
              <a:gd name="T43" fmla="*/ 2147483647 h 2407"/>
              <a:gd name="T44" fmla="*/ 2147483647 w 1255"/>
              <a:gd name="T45" fmla="*/ 2147483647 h 2407"/>
              <a:gd name="T46" fmla="*/ 2147483647 w 1255"/>
              <a:gd name="T47" fmla="*/ 2147483647 h 2407"/>
              <a:gd name="T48" fmla="*/ 2147483647 w 1255"/>
              <a:gd name="T49" fmla="*/ 2147483647 h 2407"/>
              <a:gd name="T50" fmla="*/ 2147483647 w 1255"/>
              <a:gd name="T51" fmla="*/ 2147483647 h 2407"/>
              <a:gd name="T52" fmla="*/ 2147483647 w 1255"/>
              <a:gd name="T53" fmla="*/ 2147483647 h 2407"/>
              <a:gd name="T54" fmla="*/ 2147483647 w 1255"/>
              <a:gd name="T55" fmla="*/ 2147483647 h 2407"/>
              <a:gd name="T56" fmla="*/ 2147483647 w 1255"/>
              <a:gd name="T57" fmla="*/ 2147483647 h 24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55"/>
              <a:gd name="T88" fmla="*/ 0 h 2407"/>
              <a:gd name="T89" fmla="*/ 1255 w 1255"/>
              <a:gd name="T90" fmla="*/ 2407 h 240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55" h="2407">
                <a:moveTo>
                  <a:pt x="1255" y="534"/>
                </a:moveTo>
                <a:cubicBezTo>
                  <a:pt x="1255" y="713"/>
                  <a:pt x="1164" y="870"/>
                  <a:pt x="984" y="1012"/>
                </a:cubicBezTo>
                <a:cubicBezTo>
                  <a:pt x="887" y="1090"/>
                  <a:pt x="837" y="1190"/>
                  <a:pt x="837" y="1313"/>
                </a:cubicBezTo>
                <a:cubicBezTo>
                  <a:pt x="837" y="1411"/>
                  <a:pt x="837" y="1507"/>
                  <a:pt x="837" y="1605"/>
                </a:cubicBezTo>
                <a:cubicBezTo>
                  <a:pt x="698" y="1605"/>
                  <a:pt x="558" y="1605"/>
                  <a:pt x="419" y="1605"/>
                </a:cubicBezTo>
                <a:cubicBezTo>
                  <a:pt x="419" y="1515"/>
                  <a:pt x="419" y="1427"/>
                  <a:pt x="419" y="1337"/>
                </a:cubicBezTo>
                <a:cubicBezTo>
                  <a:pt x="419" y="1234"/>
                  <a:pt x="442" y="1135"/>
                  <a:pt x="486" y="1040"/>
                </a:cubicBezTo>
                <a:cubicBezTo>
                  <a:pt x="530" y="947"/>
                  <a:pt x="588" y="880"/>
                  <a:pt x="661" y="837"/>
                </a:cubicBezTo>
                <a:cubicBezTo>
                  <a:pt x="778" y="767"/>
                  <a:pt x="837" y="667"/>
                  <a:pt x="837" y="534"/>
                </a:cubicBezTo>
                <a:cubicBezTo>
                  <a:pt x="837" y="459"/>
                  <a:pt x="817" y="396"/>
                  <a:pt x="777" y="343"/>
                </a:cubicBezTo>
                <a:cubicBezTo>
                  <a:pt x="738" y="292"/>
                  <a:pt x="687" y="267"/>
                  <a:pt x="627" y="267"/>
                </a:cubicBezTo>
                <a:cubicBezTo>
                  <a:pt x="569" y="267"/>
                  <a:pt x="519" y="292"/>
                  <a:pt x="479" y="343"/>
                </a:cubicBezTo>
                <a:cubicBezTo>
                  <a:pt x="439" y="396"/>
                  <a:pt x="419" y="459"/>
                  <a:pt x="419" y="534"/>
                </a:cubicBezTo>
                <a:cubicBezTo>
                  <a:pt x="419" y="588"/>
                  <a:pt x="419" y="641"/>
                  <a:pt x="419" y="693"/>
                </a:cubicBezTo>
                <a:cubicBezTo>
                  <a:pt x="279" y="693"/>
                  <a:pt x="140" y="693"/>
                  <a:pt x="0" y="693"/>
                </a:cubicBezTo>
                <a:cubicBezTo>
                  <a:pt x="0" y="641"/>
                  <a:pt x="0" y="588"/>
                  <a:pt x="0" y="534"/>
                </a:cubicBezTo>
                <a:cubicBezTo>
                  <a:pt x="0" y="365"/>
                  <a:pt x="76" y="229"/>
                  <a:pt x="225" y="127"/>
                </a:cubicBezTo>
                <a:cubicBezTo>
                  <a:pt x="347" y="40"/>
                  <a:pt x="483" y="0"/>
                  <a:pt x="627" y="0"/>
                </a:cubicBezTo>
                <a:cubicBezTo>
                  <a:pt x="774" y="0"/>
                  <a:pt x="909" y="40"/>
                  <a:pt x="1032" y="127"/>
                </a:cubicBezTo>
                <a:cubicBezTo>
                  <a:pt x="1180" y="229"/>
                  <a:pt x="1255" y="363"/>
                  <a:pt x="1255" y="534"/>
                </a:cubicBezTo>
                <a:close/>
                <a:moveTo>
                  <a:pt x="837" y="2139"/>
                </a:moveTo>
                <a:cubicBezTo>
                  <a:pt x="837" y="2215"/>
                  <a:pt x="817" y="2279"/>
                  <a:pt x="777" y="2330"/>
                </a:cubicBezTo>
                <a:cubicBezTo>
                  <a:pt x="738" y="2382"/>
                  <a:pt x="687" y="2407"/>
                  <a:pt x="627" y="2407"/>
                </a:cubicBezTo>
                <a:cubicBezTo>
                  <a:pt x="569" y="2407"/>
                  <a:pt x="519" y="2382"/>
                  <a:pt x="479" y="2330"/>
                </a:cubicBezTo>
                <a:cubicBezTo>
                  <a:pt x="439" y="2279"/>
                  <a:pt x="419" y="2215"/>
                  <a:pt x="419" y="2139"/>
                </a:cubicBezTo>
                <a:cubicBezTo>
                  <a:pt x="419" y="2064"/>
                  <a:pt x="439" y="2001"/>
                  <a:pt x="479" y="1949"/>
                </a:cubicBezTo>
                <a:cubicBezTo>
                  <a:pt x="519" y="1896"/>
                  <a:pt x="569" y="1872"/>
                  <a:pt x="627" y="1872"/>
                </a:cubicBezTo>
                <a:cubicBezTo>
                  <a:pt x="687" y="1872"/>
                  <a:pt x="738" y="1896"/>
                  <a:pt x="777" y="1949"/>
                </a:cubicBezTo>
                <a:cubicBezTo>
                  <a:pt x="817" y="2001"/>
                  <a:pt x="837" y="2064"/>
                  <a:pt x="837" y="2139"/>
                </a:cubicBezTo>
                <a:close/>
              </a:path>
            </a:pathLst>
          </a:custGeom>
          <a:gradFill rotWithShape="0">
            <a:gsLst>
              <a:gs pos="0">
                <a:srgbClr val="FF0000"/>
              </a:gs>
              <a:gs pos="100000">
                <a:srgbClr val="800000"/>
              </a:gs>
            </a:gsLst>
            <a:path path="rect">
              <a:fillToRect r="100000" b="100000"/>
            </a:path>
          </a:gradFill>
          <a:ln w="9525">
            <a:solidFill>
              <a:srgbClr val="800000"/>
            </a:solidFill>
            <a:round/>
          </a:ln>
        </p:spPr>
        <p:txBody>
          <a:bodyPr/>
          <a:lstStyle/>
          <a:p>
            <a:endParaRPr lang="zh-CN" altLang="en-US"/>
          </a:p>
        </p:txBody>
      </p:sp>
      <p:pic>
        <p:nvPicPr>
          <p:cNvPr id="839685" name="Picture 3" descr="BSPPL067"/>
          <p:cNvPicPr>
            <a:picLocks noChangeAspect="1" noChangeArrowheads="1"/>
          </p:cNvPicPr>
          <p:nvPr/>
        </p:nvPicPr>
        <p:blipFill>
          <a:blip r:embed="rId3"/>
          <a:srcRect/>
          <a:stretch>
            <a:fillRect/>
          </a:stretch>
        </p:blipFill>
        <p:spPr bwMode="auto">
          <a:xfrm>
            <a:off x="6286500" y="3143250"/>
            <a:ext cx="2857500" cy="2986088"/>
          </a:xfrm>
          <a:prstGeom prst="rect">
            <a:avLst/>
          </a:prstGeom>
          <a:noFill/>
          <a:ln w="9525">
            <a:noFill/>
            <a:miter lim="800000"/>
            <a:headEnd/>
            <a:tailEnd/>
          </a:ln>
        </p:spPr>
      </p:pic>
      <p:grpSp>
        <p:nvGrpSpPr>
          <p:cNvPr id="839686" name="Group 7"/>
          <p:cNvGrpSpPr/>
          <p:nvPr/>
        </p:nvGrpSpPr>
        <p:grpSpPr bwMode="auto">
          <a:xfrm>
            <a:off x="5929313" y="2286000"/>
            <a:ext cx="1038225" cy="1195388"/>
            <a:chOff x="1429" y="973"/>
            <a:chExt cx="348" cy="368"/>
          </a:xfrm>
        </p:grpSpPr>
        <p:grpSp>
          <p:nvGrpSpPr>
            <p:cNvPr id="839689" name="Group 8"/>
            <p:cNvGrpSpPr/>
            <p:nvPr/>
          </p:nvGrpSpPr>
          <p:grpSpPr bwMode="auto">
            <a:xfrm>
              <a:off x="1429" y="977"/>
              <a:ext cx="348" cy="370"/>
              <a:chOff x="2959" y="1571"/>
              <a:chExt cx="454" cy="482"/>
            </a:xfrm>
          </p:grpSpPr>
          <p:grpSp>
            <p:nvGrpSpPr>
              <p:cNvPr id="839691" name="Group 9"/>
              <p:cNvGrpSpPr/>
              <p:nvPr/>
            </p:nvGrpSpPr>
            <p:grpSpPr bwMode="auto">
              <a:xfrm>
                <a:off x="2959" y="1571"/>
                <a:ext cx="454" cy="482"/>
                <a:chOff x="192" y="1917"/>
                <a:chExt cx="1042" cy="1102"/>
              </a:xfrm>
            </p:grpSpPr>
            <p:pic>
              <p:nvPicPr>
                <p:cNvPr id="839693" name="Picture 10" descr="light_shadow"/>
                <p:cNvPicPr>
                  <a:picLocks noChangeAspect="1" noChangeArrowheads="1"/>
                </p:cNvPicPr>
                <p:nvPr/>
              </p:nvPicPr>
              <p:blipFill>
                <a:blip r:embed="rId4">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839694" name="Picture 11" descr="circuler_1"/>
                <p:cNvPicPr>
                  <a:picLocks noChangeAspect="1" noChangeArrowheads="1"/>
                </p:cNvPicPr>
                <p:nvPr/>
              </p:nvPicPr>
              <p:blipFill>
                <a:blip r:embed="rId5"/>
                <a:srcRect/>
                <a:stretch>
                  <a:fillRect/>
                </a:stretch>
              </p:blipFill>
              <p:spPr bwMode="gray">
                <a:xfrm>
                  <a:off x="192" y="1917"/>
                  <a:ext cx="1042" cy="1016"/>
                </a:xfrm>
                <a:prstGeom prst="rect">
                  <a:avLst/>
                </a:prstGeom>
                <a:noFill/>
                <a:ln w="9525">
                  <a:noFill/>
                  <a:miter lim="800000"/>
                  <a:headEnd/>
                  <a:tailEnd/>
                </a:ln>
              </p:spPr>
            </p:pic>
            <p:sp>
              <p:nvSpPr>
                <p:cNvPr id="16" name="Oval 12"/>
                <p:cNvSpPr>
                  <a:spLocks noChangeArrowheads="1"/>
                </p:cNvSpPr>
                <p:nvPr/>
              </p:nvSpPr>
              <p:spPr bwMode="gray">
                <a:xfrm>
                  <a:off x="192" y="1917"/>
                  <a:ext cx="1035" cy="1019"/>
                </a:xfrm>
                <a:prstGeom prst="ellipse">
                  <a:avLst/>
                </a:prstGeom>
                <a:gradFill rotWithShape="1">
                  <a:gsLst>
                    <a:gs pos="0">
                      <a:srgbClr val="0066CC">
                        <a:gamma/>
                        <a:shade val="36078"/>
                        <a:invGamma/>
                        <a:alpha val="89999"/>
                      </a:srgbClr>
                    </a:gs>
                    <a:gs pos="50000">
                      <a:srgbClr val="0066CC">
                        <a:alpha val="55000"/>
                      </a:srgbClr>
                    </a:gs>
                    <a:gs pos="100000">
                      <a:srgbClr val="0066CC">
                        <a:gamma/>
                        <a:shade val="36078"/>
                        <a:invGamma/>
                        <a:alpha val="89999"/>
                      </a:srgbClr>
                    </a:gs>
                  </a:gsLst>
                  <a:lin ang="5400000" scaled="1"/>
                </a:gradFill>
                <a:ln w="9525" algn="ctr">
                  <a:noFill/>
                  <a:round/>
                </a:ln>
                <a:effectLst/>
              </p:spPr>
              <p:txBody>
                <a:bodyPr wrap="none" anchor="ctr"/>
                <a:lstStyle/>
                <a:p>
                  <a:pPr>
                    <a:defRPr/>
                  </a:pPr>
                  <a:endParaRPr lang="zh-CN" altLang="en-US">
                    <a:ea typeface="宋体" pitchFamily="2" charset="-122"/>
                  </a:endParaRPr>
                </a:p>
              </p:txBody>
            </p:sp>
          </p:grpSp>
          <p:pic>
            <p:nvPicPr>
              <p:cNvPr id="839692" name="Picture 13" descr="Picture2"/>
              <p:cNvPicPr>
                <a:picLocks noChangeAspect="1" noChangeArrowheads="1"/>
              </p:cNvPicPr>
              <p:nvPr/>
            </p:nvPicPr>
            <p:blipFill>
              <a:blip r:embed="rId6"/>
              <a:srcRect/>
              <a:stretch>
                <a:fillRect/>
              </a:stretch>
            </p:blipFill>
            <p:spPr bwMode="gray">
              <a:xfrm>
                <a:off x="3004" y="1572"/>
                <a:ext cx="359" cy="157"/>
              </a:xfrm>
              <a:prstGeom prst="rect">
                <a:avLst/>
              </a:prstGeom>
              <a:noFill/>
              <a:ln w="9525">
                <a:noFill/>
                <a:miter lim="800000"/>
                <a:headEnd/>
                <a:tailEnd/>
              </a:ln>
            </p:spPr>
          </p:pic>
        </p:grpSp>
        <p:sp>
          <p:nvSpPr>
            <p:cNvPr id="839690" name="Rectangle 14"/>
            <p:cNvSpPr>
              <a:spLocks noChangeArrowheads="1"/>
            </p:cNvSpPr>
            <p:nvPr/>
          </p:nvSpPr>
          <p:spPr bwMode="black">
            <a:xfrm>
              <a:off x="1472" y="1034"/>
              <a:ext cx="256" cy="246"/>
            </a:xfrm>
            <a:prstGeom prst="rect">
              <a:avLst/>
            </a:prstGeom>
            <a:noFill/>
            <a:ln w="9525" algn="ctr">
              <a:noFill/>
              <a:miter lim="800000"/>
            </a:ln>
          </p:spPr>
          <p:txBody>
            <a:bodyPr wrap="none" lIns="0" tIns="0" rIns="0" bIns="0" anchor="ctr"/>
            <a:lstStyle/>
            <a:p>
              <a:endParaRPr lang="zh-CN" altLang="zh-CN" sz="2000">
                <a:solidFill>
                  <a:srgbClr val="FFFFFF"/>
                </a:solidFill>
                <a:ea typeface="华文楷体"/>
                <a:cs typeface="华文楷体"/>
              </a:endParaRPr>
            </a:p>
          </p:txBody>
        </p:sp>
      </p:grpSp>
      <p:sp>
        <p:nvSpPr>
          <p:cNvPr id="839687" name="WordArt 4"/>
          <p:cNvSpPr>
            <a:spLocks noChangeArrowheads="1" noChangeShapeType="1" noTextEdit="1"/>
          </p:cNvSpPr>
          <p:nvPr/>
        </p:nvSpPr>
        <p:spPr bwMode="auto">
          <a:xfrm>
            <a:off x="6143625" y="1143000"/>
            <a:ext cx="1330325" cy="1620838"/>
          </a:xfrm>
          <a:prstGeom prst="rect">
            <a:avLst/>
          </a:prstGeom>
        </p:spPr>
        <p:txBody>
          <a:bodyPr wrap="none" fromWordArt="1">
            <a:prstTxWarp prst="textPlain">
              <a:avLst>
                <a:gd name="adj" fmla="val 50000"/>
              </a:avLst>
            </a:prstTxWarp>
          </a:bodyPr>
          <a:lstStyle/>
          <a:p>
            <a:r>
              <a:rPr lang="zh-CN" altLang="en-US" sz="9600" i="1" kern="10">
                <a:ln w="9525">
                  <a:solidFill>
                    <a:srgbClr val="000000"/>
                  </a:solidFill>
                  <a:round/>
                  <a:headEnd type="none" w="sm" len="sm"/>
                  <a:tailEnd type="none" w="sm" len="sm"/>
                </a:ln>
                <a:solidFill>
                  <a:srgbClr val="FF3300"/>
                </a:solidFill>
                <a:effectLst>
                  <a:outerShdw dist="107763" dir="2700000" algn="ctr" rotWithShape="0">
                    <a:srgbClr val="808080">
                      <a:alpha val="50000"/>
                    </a:srgbClr>
                  </a:outerShdw>
                </a:effectLst>
                <a:latin typeface="黑体"/>
                <a:ea typeface="黑体"/>
              </a:rPr>
              <a:t>？</a:t>
            </a:r>
          </a:p>
        </p:txBody>
      </p:sp>
      <p:sp>
        <p:nvSpPr>
          <p:cNvPr id="18" name="Rectangle 2"/>
          <p:cNvSpPr txBox="1">
            <a:spLocks noChangeArrowheads="1"/>
          </p:cNvSpPr>
          <p:nvPr/>
        </p:nvSpPr>
        <p:spPr bwMode="auto">
          <a:xfrm>
            <a:off x="571472" y="-214338"/>
            <a:ext cx="6786610" cy="1470026"/>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风险管理基础知识</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21" name="Rectangle 2"/>
          <p:cNvSpPr>
            <a:spLocks noGrp="1" noChangeArrowheads="1"/>
          </p:cNvSpPr>
          <p:nvPr>
            <p:ph type="title"/>
          </p:nvPr>
        </p:nvSpPr>
        <p:spPr>
          <a:xfrm>
            <a:off x="1714500" y="0"/>
            <a:ext cx="5786438" cy="1143000"/>
          </a:xfrm>
        </p:spPr>
        <p:txBody>
          <a:bodyPr/>
          <a:lstStyle/>
          <a:p>
            <a:pPr eaLnBrk="1" hangingPunct="1"/>
            <a:r>
              <a:rPr lang="zh-CN" altLang="en-US" sz="3600" b="1" smtClean="0">
                <a:latin typeface="微软雅黑"/>
              </a:rPr>
              <a:t>安全，应该从一点一滴做起</a:t>
            </a:r>
          </a:p>
        </p:txBody>
      </p:sp>
      <p:grpSp>
        <p:nvGrpSpPr>
          <p:cNvPr id="849922" name="Group 3"/>
          <p:cNvGrpSpPr/>
          <p:nvPr/>
        </p:nvGrpSpPr>
        <p:grpSpPr bwMode="auto">
          <a:xfrm>
            <a:off x="142875" y="1000125"/>
            <a:ext cx="8531225" cy="4489450"/>
            <a:chOff x="197" y="754"/>
            <a:chExt cx="5374" cy="2828"/>
          </a:xfrm>
        </p:grpSpPr>
        <p:sp>
          <p:nvSpPr>
            <p:cNvPr id="849924" name="Rectangle 4"/>
            <p:cNvSpPr>
              <a:spLocks noChangeArrowheads="1"/>
            </p:cNvSpPr>
            <p:nvPr/>
          </p:nvSpPr>
          <p:spPr bwMode="auto">
            <a:xfrm>
              <a:off x="1480" y="767"/>
              <a:ext cx="3774" cy="457"/>
            </a:xfrm>
            <a:prstGeom prst="rect">
              <a:avLst/>
            </a:prstGeom>
            <a:gradFill rotWithShape="1">
              <a:gsLst>
                <a:gs pos="0">
                  <a:srgbClr val="FF6600">
                    <a:alpha val="79999"/>
                  </a:srgbClr>
                </a:gs>
                <a:gs pos="100000">
                  <a:srgbClr val="762F00">
                    <a:alpha val="0"/>
                  </a:srgbClr>
                </a:gs>
              </a:gsLst>
              <a:lin ang="0" scaled="1"/>
            </a:gradFill>
            <a:ln w="9525">
              <a:noFill/>
              <a:miter lim="800000"/>
            </a:ln>
          </p:spPr>
          <p:txBody>
            <a:bodyPr wrap="none" anchor="ctr"/>
            <a:lstStyle/>
            <a:p>
              <a:endParaRPr lang="zh-CN" altLang="en-US"/>
            </a:p>
          </p:txBody>
        </p:sp>
        <p:sp>
          <p:nvSpPr>
            <p:cNvPr id="849925" name="Rectangle 5"/>
            <p:cNvSpPr>
              <a:spLocks noChangeArrowheads="1"/>
            </p:cNvSpPr>
            <p:nvPr/>
          </p:nvSpPr>
          <p:spPr bwMode="auto">
            <a:xfrm>
              <a:off x="2671" y="2677"/>
              <a:ext cx="2615" cy="886"/>
            </a:xfrm>
            <a:prstGeom prst="rect">
              <a:avLst/>
            </a:prstGeom>
            <a:gradFill rotWithShape="1">
              <a:gsLst>
                <a:gs pos="0">
                  <a:srgbClr val="009999">
                    <a:alpha val="79999"/>
                  </a:srgbClr>
                </a:gs>
                <a:gs pos="100000">
                  <a:srgbClr val="004747">
                    <a:alpha val="0"/>
                  </a:srgbClr>
                </a:gs>
              </a:gsLst>
              <a:lin ang="0" scaled="1"/>
            </a:gradFill>
            <a:ln w="9525">
              <a:noFill/>
              <a:miter lim="800000"/>
            </a:ln>
          </p:spPr>
          <p:txBody>
            <a:bodyPr wrap="none" anchor="ctr"/>
            <a:lstStyle/>
            <a:p>
              <a:endParaRPr lang="zh-CN" altLang="en-US"/>
            </a:p>
          </p:txBody>
        </p:sp>
        <p:sp>
          <p:nvSpPr>
            <p:cNvPr id="849926" name="Rectangle 6"/>
            <p:cNvSpPr>
              <a:spLocks noChangeArrowheads="1"/>
            </p:cNvSpPr>
            <p:nvPr/>
          </p:nvSpPr>
          <p:spPr bwMode="auto">
            <a:xfrm>
              <a:off x="1802" y="1223"/>
              <a:ext cx="3460" cy="499"/>
            </a:xfrm>
            <a:prstGeom prst="rect">
              <a:avLst/>
            </a:prstGeom>
            <a:gradFill rotWithShape="1">
              <a:gsLst>
                <a:gs pos="0">
                  <a:srgbClr val="CC9900">
                    <a:alpha val="79999"/>
                  </a:srgbClr>
                </a:gs>
                <a:gs pos="100000">
                  <a:srgbClr val="5E4700">
                    <a:alpha val="0"/>
                  </a:srgbClr>
                </a:gs>
              </a:gsLst>
              <a:lin ang="0" scaled="1"/>
            </a:gradFill>
            <a:ln w="9525">
              <a:noFill/>
              <a:miter lim="800000"/>
            </a:ln>
          </p:spPr>
          <p:txBody>
            <a:bodyPr wrap="none" anchor="ctr"/>
            <a:lstStyle/>
            <a:p>
              <a:endParaRPr lang="zh-CN" altLang="en-US"/>
            </a:p>
          </p:txBody>
        </p:sp>
        <p:sp>
          <p:nvSpPr>
            <p:cNvPr id="849927" name="Rectangle 7"/>
            <p:cNvSpPr>
              <a:spLocks noChangeArrowheads="1"/>
            </p:cNvSpPr>
            <p:nvPr/>
          </p:nvSpPr>
          <p:spPr bwMode="auto">
            <a:xfrm>
              <a:off x="2165" y="1726"/>
              <a:ext cx="3081" cy="956"/>
            </a:xfrm>
            <a:prstGeom prst="rect">
              <a:avLst/>
            </a:prstGeom>
            <a:gradFill rotWithShape="1">
              <a:gsLst>
                <a:gs pos="0">
                  <a:srgbClr val="CCFF33">
                    <a:alpha val="79999"/>
                  </a:srgbClr>
                </a:gs>
                <a:gs pos="100000">
                  <a:srgbClr val="5E7618">
                    <a:alpha val="0"/>
                  </a:srgbClr>
                </a:gs>
              </a:gsLst>
              <a:lin ang="0" scaled="1"/>
            </a:gradFill>
            <a:ln w="9525">
              <a:noFill/>
              <a:miter lim="800000"/>
            </a:ln>
          </p:spPr>
          <p:txBody>
            <a:bodyPr wrap="none" anchor="ctr"/>
            <a:lstStyle/>
            <a:p>
              <a:endParaRPr lang="zh-CN" altLang="en-US"/>
            </a:p>
          </p:txBody>
        </p:sp>
        <p:sp>
          <p:nvSpPr>
            <p:cNvPr id="849928" name="Line 8"/>
            <p:cNvSpPr>
              <a:spLocks noChangeShapeType="1"/>
            </p:cNvSpPr>
            <p:nvPr/>
          </p:nvSpPr>
          <p:spPr bwMode="auto">
            <a:xfrm>
              <a:off x="1721" y="1663"/>
              <a:ext cx="3565" cy="0"/>
            </a:xfrm>
            <a:prstGeom prst="line">
              <a:avLst/>
            </a:prstGeom>
            <a:noFill/>
            <a:ln w="12700">
              <a:solidFill>
                <a:srgbClr val="FFFFFF">
                  <a:alpha val="50195"/>
                </a:srgbClr>
              </a:solidFill>
              <a:prstDash val="sysDot"/>
              <a:round/>
            </a:ln>
          </p:spPr>
          <p:txBody>
            <a:bodyPr wrap="none" anchor="ctr"/>
            <a:lstStyle/>
            <a:p>
              <a:endParaRPr lang="zh-CN" altLang="en-US"/>
            </a:p>
          </p:txBody>
        </p:sp>
        <p:sp>
          <p:nvSpPr>
            <p:cNvPr id="849929" name="Line 9"/>
            <p:cNvSpPr>
              <a:spLocks noChangeShapeType="1"/>
            </p:cNvSpPr>
            <p:nvPr/>
          </p:nvSpPr>
          <p:spPr bwMode="auto">
            <a:xfrm>
              <a:off x="2205" y="2250"/>
              <a:ext cx="3081" cy="0"/>
            </a:xfrm>
            <a:prstGeom prst="line">
              <a:avLst/>
            </a:prstGeom>
            <a:noFill/>
            <a:ln w="12700">
              <a:solidFill>
                <a:srgbClr val="FFFFFF">
                  <a:alpha val="50195"/>
                </a:srgbClr>
              </a:solidFill>
              <a:prstDash val="sysDot"/>
              <a:round/>
            </a:ln>
          </p:spPr>
          <p:txBody>
            <a:bodyPr wrap="none" anchor="ctr"/>
            <a:lstStyle/>
            <a:p>
              <a:endParaRPr lang="zh-CN" altLang="en-US"/>
            </a:p>
          </p:txBody>
        </p:sp>
        <p:sp>
          <p:nvSpPr>
            <p:cNvPr id="849930" name="Line 10"/>
            <p:cNvSpPr>
              <a:spLocks noChangeShapeType="1"/>
            </p:cNvSpPr>
            <p:nvPr/>
          </p:nvSpPr>
          <p:spPr bwMode="auto">
            <a:xfrm>
              <a:off x="197" y="3579"/>
              <a:ext cx="5089" cy="0"/>
            </a:xfrm>
            <a:prstGeom prst="line">
              <a:avLst/>
            </a:prstGeom>
            <a:noFill/>
            <a:ln w="12700">
              <a:solidFill>
                <a:srgbClr val="FFFFFF">
                  <a:alpha val="50195"/>
                </a:srgbClr>
              </a:solidFill>
              <a:prstDash val="sysDot"/>
              <a:round/>
            </a:ln>
          </p:spPr>
          <p:txBody>
            <a:bodyPr wrap="none" anchor="ctr"/>
            <a:lstStyle/>
            <a:p>
              <a:endParaRPr lang="zh-CN" altLang="en-US"/>
            </a:p>
          </p:txBody>
        </p:sp>
        <p:grpSp>
          <p:nvGrpSpPr>
            <p:cNvPr id="849931" name="Group 11"/>
            <p:cNvGrpSpPr/>
            <p:nvPr/>
          </p:nvGrpSpPr>
          <p:grpSpPr bwMode="auto">
            <a:xfrm>
              <a:off x="197" y="762"/>
              <a:ext cx="2947" cy="2820"/>
              <a:chOff x="-115" y="653"/>
              <a:chExt cx="3913" cy="3607"/>
            </a:xfrm>
          </p:grpSpPr>
          <p:grpSp>
            <p:nvGrpSpPr>
              <p:cNvPr id="849957" name="Group 12"/>
              <p:cNvGrpSpPr/>
              <p:nvPr/>
            </p:nvGrpSpPr>
            <p:grpSpPr bwMode="auto">
              <a:xfrm>
                <a:off x="-115" y="3047"/>
                <a:ext cx="3913" cy="1213"/>
                <a:chOff x="61" y="3086"/>
                <a:chExt cx="2912" cy="963"/>
              </a:xfrm>
            </p:grpSpPr>
            <p:sp>
              <p:nvSpPr>
                <p:cNvPr id="849973" name="Freeform 13"/>
                <p:cNvSpPr/>
                <p:nvPr/>
              </p:nvSpPr>
              <p:spPr bwMode="gray">
                <a:xfrm>
                  <a:off x="351" y="3086"/>
                  <a:ext cx="2242" cy="346"/>
                </a:xfrm>
                <a:custGeom>
                  <a:avLst/>
                  <a:gdLst>
                    <a:gd name="T0" fmla="*/ 0 w 2208"/>
                    <a:gd name="T1" fmla="*/ 1282 h 303"/>
                    <a:gd name="T2" fmla="*/ 2339 w 2208"/>
                    <a:gd name="T3" fmla="*/ 1302 h 303"/>
                    <a:gd name="T4" fmla="*/ 2612 w 2208"/>
                    <a:gd name="T5" fmla="*/ 0 h 303"/>
                    <a:gd name="T6" fmla="*/ 816 w 2208"/>
                    <a:gd name="T7" fmla="*/ 122 h 303"/>
                    <a:gd name="T8" fmla="*/ 0 w 2208"/>
                    <a:gd name="T9" fmla="*/ 1282 h 303"/>
                    <a:gd name="T10" fmla="*/ 0 60000 65536"/>
                    <a:gd name="T11" fmla="*/ 0 60000 65536"/>
                    <a:gd name="T12" fmla="*/ 0 60000 65536"/>
                    <a:gd name="T13" fmla="*/ 0 60000 65536"/>
                    <a:gd name="T14" fmla="*/ 0 60000 65536"/>
                    <a:gd name="T15" fmla="*/ 0 w 2208"/>
                    <a:gd name="T16" fmla="*/ 0 h 303"/>
                    <a:gd name="T17" fmla="*/ 2208 w 2208"/>
                    <a:gd name="T18" fmla="*/ 303 h 303"/>
                  </a:gdLst>
                  <a:ahLst/>
                  <a:cxnLst>
                    <a:cxn ang="T10">
                      <a:pos x="T0" y="T1"/>
                    </a:cxn>
                    <a:cxn ang="T11">
                      <a:pos x="T2" y="T3"/>
                    </a:cxn>
                    <a:cxn ang="T12">
                      <a:pos x="T4" y="T5"/>
                    </a:cxn>
                    <a:cxn ang="T13">
                      <a:pos x="T6" y="T7"/>
                    </a:cxn>
                    <a:cxn ang="T14">
                      <a:pos x="T8" y="T9"/>
                    </a:cxn>
                  </a:cxnLst>
                  <a:rect l="T15" t="T16" r="T17" b="T18"/>
                  <a:pathLst>
                    <a:path w="2208" h="303">
                      <a:moveTo>
                        <a:pt x="0" y="298"/>
                      </a:moveTo>
                      <a:lnTo>
                        <a:pt x="1979" y="302"/>
                      </a:lnTo>
                      <a:lnTo>
                        <a:pt x="2207" y="0"/>
                      </a:lnTo>
                      <a:lnTo>
                        <a:pt x="690" y="28"/>
                      </a:lnTo>
                      <a:lnTo>
                        <a:pt x="0" y="298"/>
                      </a:lnTo>
                    </a:path>
                  </a:pathLst>
                </a:custGeom>
                <a:gradFill rotWithShape="1">
                  <a:gsLst>
                    <a:gs pos="0">
                      <a:srgbClr val="05808F"/>
                    </a:gs>
                    <a:gs pos="50000">
                      <a:srgbClr val="03555F"/>
                    </a:gs>
                    <a:gs pos="100000">
                      <a:srgbClr val="05808F"/>
                    </a:gs>
                  </a:gsLst>
                  <a:lin ang="2700000" scaled="1"/>
                </a:gradFill>
                <a:ln w="12700" cap="rnd">
                  <a:noFill/>
                  <a:round/>
                </a:ln>
              </p:spPr>
              <p:txBody>
                <a:bodyPr/>
                <a:lstStyle/>
                <a:p>
                  <a:endParaRPr lang="zh-CN" altLang="en-US"/>
                </a:p>
              </p:txBody>
            </p:sp>
            <p:sp>
              <p:nvSpPr>
                <p:cNvPr id="849974" name="Freeform 14"/>
                <p:cNvSpPr/>
                <p:nvPr/>
              </p:nvSpPr>
              <p:spPr bwMode="gray">
                <a:xfrm>
                  <a:off x="61" y="3429"/>
                  <a:ext cx="2597" cy="617"/>
                </a:xfrm>
                <a:custGeom>
                  <a:avLst/>
                  <a:gdLst>
                    <a:gd name="T0" fmla="*/ 0 w 2557"/>
                    <a:gd name="T1" fmla="*/ 2422 h 538"/>
                    <a:gd name="T2" fmla="*/ 3033 w 2557"/>
                    <a:gd name="T3" fmla="*/ 2420 h 538"/>
                    <a:gd name="T4" fmla="*/ 2682 w 2557"/>
                    <a:gd name="T5" fmla="*/ 1 h 538"/>
                    <a:gd name="T6" fmla="*/ 343 w 2557"/>
                    <a:gd name="T7" fmla="*/ 0 h 538"/>
                    <a:gd name="T8" fmla="*/ 0 w 2557"/>
                    <a:gd name="T9" fmla="*/ 2422 h 538"/>
                    <a:gd name="T10" fmla="*/ 0 60000 65536"/>
                    <a:gd name="T11" fmla="*/ 0 60000 65536"/>
                    <a:gd name="T12" fmla="*/ 0 60000 65536"/>
                    <a:gd name="T13" fmla="*/ 0 60000 65536"/>
                    <a:gd name="T14" fmla="*/ 0 60000 65536"/>
                    <a:gd name="T15" fmla="*/ 0 w 2557"/>
                    <a:gd name="T16" fmla="*/ 0 h 538"/>
                    <a:gd name="T17" fmla="*/ 2557 w 2557"/>
                    <a:gd name="T18" fmla="*/ 538 h 538"/>
                  </a:gdLst>
                  <a:ahLst/>
                  <a:cxnLst>
                    <a:cxn ang="T10">
                      <a:pos x="T0" y="T1"/>
                    </a:cxn>
                    <a:cxn ang="T11">
                      <a:pos x="T2" y="T3"/>
                    </a:cxn>
                    <a:cxn ang="T12">
                      <a:pos x="T4" y="T5"/>
                    </a:cxn>
                    <a:cxn ang="T13">
                      <a:pos x="T6" y="T7"/>
                    </a:cxn>
                    <a:cxn ang="T14">
                      <a:pos x="T8" y="T9"/>
                    </a:cxn>
                  </a:cxnLst>
                  <a:rect l="T15" t="T16" r="T17" b="T18"/>
                  <a:pathLst>
                    <a:path w="2557" h="538">
                      <a:moveTo>
                        <a:pt x="0" y="537"/>
                      </a:moveTo>
                      <a:lnTo>
                        <a:pt x="2556" y="536"/>
                      </a:lnTo>
                      <a:lnTo>
                        <a:pt x="2262" y="1"/>
                      </a:lnTo>
                      <a:lnTo>
                        <a:pt x="288" y="0"/>
                      </a:lnTo>
                      <a:lnTo>
                        <a:pt x="0" y="537"/>
                      </a:lnTo>
                    </a:path>
                  </a:pathLst>
                </a:custGeom>
                <a:gradFill rotWithShape="1">
                  <a:gsLst>
                    <a:gs pos="0">
                      <a:srgbClr val="00C5C0"/>
                    </a:gs>
                    <a:gs pos="100000">
                      <a:srgbClr val="005B59"/>
                    </a:gs>
                  </a:gsLst>
                  <a:lin ang="2700000" scaled="1"/>
                </a:gradFill>
                <a:ln w="12700" cap="rnd">
                  <a:noFill/>
                  <a:round/>
                </a:ln>
              </p:spPr>
              <p:txBody>
                <a:bodyPr/>
                <a:lstStyle/>
                <a:p>
                  <a:endParaRPr lang="zh-CN" altLang="en-US"/>
                </a:p>
              </p:txBody>
            </p:sp>
            <p:sp>
              <p:nvSpPr>
                <p:cNvPr id="849975" name="Freeform 15"/>
                <p:cNvSpPr/>
                <p:nvPr/>
              </p:nvSpPr>
              <p:spPr bwMode="gray">
                <a:xfrm>
                  <a:off x="2352" y="3092"/>
                  <a:ext cx="621" cy="957"/>
                </a:xfrm>
                <a:custGeom>
                  <a:avLst/>
                  <a:gdLst>
                    <a:gd name="T0" fmla="*/ 356 w 612"/>
                    <a:gd name="T1" fmla="*/ 3691 h 836"/>
                    <a:gd name="T2" fmla="*/ 717 w 612"/>
                    <a:gd name="T3" fmla="*/ 2103 h 836"/>
                    <a:gd name="T4" fmla="*/ 265 w 612"/>
                    <a:gd name="T5" fmla="*/ 0 h 836"/>
                    <a:gd name="T6" fmla="*/ 0 w 612"/>
                    <a:gd name="T7" fmla="*/ 1337 h 836"/>
                    <a:gd name="T8" fmla="*/ 356 w 612"/>
                    <a:gd name="T9" fmla="*/ 3691 h 836"/>
                    <a:gd name="T10" fmla="*/ 0 60000 65536"/>
                    <a:gd name="T11" fmla="*/ 0 60000 65536"/>
                    <a:gd name="T12" fmla="*/ 0 60000 65536"/>
                    <a:gd name="T13" fmla="*/ 0 60000 65536"/>
                    <a:gd name="T14" fmla="*/ 0 60000 65536"/>
                    <a:gd name="T15" fmla="*/ 0 w 612"/>
                    <a:gd name="T16" fmla="*/ 0 h 836"/>
                    <a:gd name="T17" fmla="*/ 612 w 612"/>
                    <a:gd name="T18" fmla="*/ 836 h 836"/>
                  </a:gdLst>
                  <a:ahLst/>
                  <a:cxnLst>
                    <a:cxn ang="T10">
                      <a:pos x="T0" y="T1"/>
                    </a:cxn>
                    <a:cxn ang="T11">
                      <a:pos x="T2" y="T3"/>
                    </a:cxn>
                    <a:cxn ang="T12">
                      <a:pos x="T4" y="T5"/>
                    </a:cxn>
                    <a:cxn ang="T13">
                      <a:pos x="T6" y="T7"/>
                    </a:cxn>
                    <a:cxn ang="T14">
                      <a:pos x="T8" y="T9"/>
                    </a:cxn>
                  </a:cxnLst>
                  <a:rect l="T15" t="T16" r="T17" b="T18"/>
                  <a:pathLst>
                    <a:path w="612" h="836">
                      <a:moveTo>
                        <a:pt x="302" y="835"/>
                      </a:moveTo>
                      <a:lnTo>
                        <a:pt x="611" y="476"/>
                      </a:lnTo>
                      <a:lnTo>
                        <a:pt x="226" y="0"/>
                      </a:lnTo>
                      <a:lnTo>
                        <a:pt x="0" y="302"/>
                      </a:lnTo>
                      <a:lnTo>
                        <a:pt x="302" y="835"/>
                      </a:lnTo>
                    </a:path>
                  </a:pathLst>
                </a:custGeom>
                <a:solidFill>
                  <a:srgbClr val="00B0AC"/>
                </a:solidFill>
                <a:ln w="12700" cap="rnd">
                  <a:noFill/>
                  <a:round/>
                </a:ln>
              </p:spPr>
              <p:txBody>
                <a:bodyPr/>
                <a:lstStyle/>
                <a:p>
                  <a:endParaRPr lang="zh-CN" altLang="en-US"/>
                </a:p>
              </p:txBody>
            </p:sp>
          </p:grpSp>
          <p:grpSp>
            <p:nvGrpSpPr>
              <p:cNvPr id="849958" name="Group 16"/>
              <p:cNvGrpSpPr/>
              <p:nvPr/>
            </p:nvGrpSpPr>
            <p:grpSpPr bwMode="auto">
              <a:xfrm>
                <a:off x="305" y="2403"/>
                <a:ext cx="2912" cy="963"/>
                <a:chOff x="305" y="2403"/>
                <a:chExt cx="2912" cy="963"/>
              </a:xfrm>
            </p:grpSpPr>
            <p:sp>
              <p:nvSpPr>
                <p:cNvPr id="849970" name="Freeform 17"/>
                <p:cNvSpPr/>
                <p:nvPr/>
              </p:nvSpPr>
              <p:spPr bwMode="gray">
                <a:xfrm>
                  <a:off x="595" y="2403"/>
                  <a:ext cx="2242" cy="346"/>
                </a:xfrm>
                <a:custGeom>
                  <a:avLst/>
                  <a:gdLst>
                    <a:gd name="T0" fmla="*/ 0 w 2208"/>
                    <a:gd name="T1" fmla="*/ 1282 h 303"/>
                    <a:gd name="T2" fmla="*/ 2339 w 2208"/>
                    <a:gd name="T3" fmla="*/ 1302 h 303"/>
                    <a:gd name="T4" fmla="*/ 2612 w 2208"/>
                    <a:gd name="T5" fmla="*/ 0 h 303"/>
                    <a:gd name="T6" fmla="*/ 816 w 2208"/>
                    <a:gd name="T7" fmla="*/ 122 h 303"/>
                    <a:gd name="T8" fmla="*/ 0 w 2208"/>
                    <a:gd name="T9" fmla="*/ 1282 h 303"/>
                    <a:gd name="T10" fmla="*/ 0 60000 65536"/>
                    <a:gd name="T11" fmla="*/ 0 60000 65536"/>
                    <a:gd name="T12" fmla="*/ 0 60000 65536"/>
                    <a:gd name="T13" fmla="*/ 0 60000 65536"/>
                    <a:gd name="T14" fmla="*/ 0 60000 65536"/>
                    <a:gd name="T15" fmla="*/ 0 w 2208"/>
                    <a:gd name="T16" fmla="*/ 0 h 303"/>
                    <a:gd name="T17" fmla="*/ 2208 w 2208"/>
                    <a:gd name="T18" fmla="*/ 303 h 303"/>
                  </a:gdLst>
                  <a:ahLst/>
                  <a:cxnLst>
                    <a:cxn ang="T10">
                      <a:pos x="T0" y="T1"/>
                    </a:cxn>
                    <a:cxn ang="T11">
                      <a:pos x="T2" y="T3"/>
                    </a:cxn>
                    <a:cxn ang="T12">
                      <a:pos x="T4" y="T5"/>
                    </a:cxn>
                    <a:cxn ang="T13">
                      <a:pos x="T6" y="T7"/>
                    </a:cxn>
                    <a:cxn ang="T14">
                      <a:pos x="T8" y="T9"/>
                    </a:cxn>
                  </a:cxnLst>
                  <a:rect l="T15" t="T16" r="T17" b="T18"/>
                  <a:pathLst>
                    <a:path w="2208" h="303">
                      <a:moveTo>
                        <a:pt x="0" y="298"/>
                      </a:moveTo>
                      <a:lnTo>
                        <a:pt x="1979" y="302"/>
                      </a:lnTo>
                      <a:lnTo>
                        <a:pt x="2207" y="0"/>
                      </a:lnTo>
                      <a:lnTo>
                        <a:pt x="690" y="28"/>
                      </a:lnTo>
                      <a:lnTo>
                        <a:pt x="0" y="298"/>
                      </a:lnTo>
                    </a:path>
                  </a:pathLst>
                </a:custGeom>
                <a:gradFill rotWithShape="1">
                  <a:gsLst>
                    <a:gs pos="0">
                      <a:srgbClr val="558000"/>
                    </a:gs>
                    <a:gs pos="50000">
                      <a:srgbClr val="385500"/>
                    </a:gs>
                    <a:gs pos="100000">
                      <a:srgbClr val="558000"/>
                    </a:gs>
                  </a:gsLst>
                  <a:lin ang="2700000" scaled="1"/>
                </a:gradFill>
                <a:ln w="12700" cap="rnd">
                  <a:noFill/>
                  <a:round/>
                </a:ln>
              </p:spPr>
              <p:txBody>
                <a:bodyPr/>
                <a:lstStyle/>
                <a:p>
                  <a:endParaRPr lang="zh-CN" altLang="en-US"/>
                </a:p>
              </p:txBody>
            </p:sp>
            <p:sp>
              <p:nvSpPr>
                <p:cNvPr id="849971" name="Freeform 18"/>
                <p:cNvSpPr/>
                <p:nvPr/>
              </p:nvSpPr>
              <p:spPr bwMode="gray">
                <a:xfrm>
                  <a:off x="305" y="2746"/>
                  <a:ext cx="2597" cy="617"/>
                </a:xfrm>
                <a:custGeom>
                  <a:avLst/>
                  <a:gdLst>
                    <a:gd name="T0" fmla="*/ 0 w 2557"/>
                    <a:gd name="T1" fmla="*/ 2422 h 538"/>
                    <a:gd name="T2" fmla="*/ 3033 w 2557"/>
                    <a:gd name="T3" fmla="*/ 2420 h 538"/>
                    <a:gd name="T4" fmla="*/ 2682 w 2557"/>
                    <a:gd name="T5" fmla="*/ 1 h 538"/>
                    <a:gd name="T6" fmla="*/ 343 w 2557"/>
                    <a:gd name="T7" fmla="*/ 0 h 538"/>
                    <a:gd name="T8" fmla="*/ 0 w 2557"/>
                    <a:gd name="T9" fmla="*/ 2422 h 538"/>
                    <a:gd name="T10" fmla="*/ 0 60000 65536"/>
                    <a:gd name="T11" fmla="*/ 0 60000 65536"/>
                    <a:gd name="T12" fmla="*/ 0 60000 65536"/>
                    <a:gd name="T13" fmla="*/ 0 60000 65536"/>
                    <a:gd name="T14" fmla="*/ 0 60000 65536"/>
                    <a:gd name="T15" fmla="*/ 0 w 2557"/>
                    <a:gd name="T16" fmla="*/ 0 h 538"/>
                    <a:gd name="T17" fmla="*/ 2557 w 2557"/>
                    <a:gd name="T18" fmla="*/ 538 h 538"/>
                  </a:gdLst>
                  <a:ahLst/>
                  <a:cxnLst>
                    <a:cxn ang="T10">
                      <a:pos x="T0" y="T1"/>
                    </a:cxn>
                    <a:cxn ang="T11">
                      <a:pos x="T2" y="T3"/>
                    </a:cxn>
                    <a:cxn ang="T12">
                      <a:pos x="T4" y="T5"/>
                    </a:cxn>
                    <a:cxn ang="T13">
                      <a:pos x="T6" y="T7"/>
                    </a:cxn>
                    <a:cxn ang="T14">
                      <a:pos x="T8" y="T9"/>
                    </a:cxn>
                  </a:cxnLst>
                  <a:rect l="T15" t="T16" r="T17" b="T18"/>
                  <a:pathLst>
                    <a:path w="2557" h="538">
                      <a:moveTo>
                        <a:pt x="0" y="537"/>
                      </a:moveTo>
                      <a:lnTo>
                        <a:pt x="2556" y="536"/>
                      </a:lnTo>
                      <a:lnTo>
                        <a:pt x="2262" y="1"/>
                      </a:lnTo>
                      <a:lnTo>
                        <a:pt x="288" y="0"/>
                      </a:lnTo>
                      <a:lnTo>
                        <a:pt x="0" y="537"/>
                      </a:lnTo>
                    </a:path>
                  </a:pathLst>
                </a:custGeom>
                <a:gradFill rotWithShape="1">
                  <a:gsLst>
                    <a:gs pos="0">
                      <a:srgbClr val="8CD200"/>
                    </a:gs>
                    <a:gs pos="100000">
                      <a:srgbClr val="416100"/>
                    </a:gs>
                  </a:gsLst>
                  <a:lin ang="2700000" scaled="1"/>
                </a:gradFill>
                <a:ln w="12700" cap="rnd">
                  <a:noFill/>
                  <a:round/>
                </a:ln>
              </p:spPr>
              <p:txBody>
                <a:bodyPr/>
                <a:lstStyle/>
                <a:p>
                  <a:endParaRPr lang="zh-CN" altLang="en-US"/>
                </a:p>
              </p:txBody>
            </p:sp>
            <p:sp>
              <p:nvSpPr>
                <p:cNvPr id="849972" name="Freeform 19"/>
                <p:cNvSpPr/>
                <p:nvPr/>
              </p:nvSpPr>
              <p:spPr bwMode="gray">
                <a:xfrm>
                  <a:off x="2596" y="2409"/>
                  <a:ext cx="621" cy="957"/>
                </a:xfrm>
                <a:custGeom>
                  <a:avLst/>
                  <a:gdLst>
                    <a:gd name="T0" fmla="*/ 356 w 612"/>
                    <a:gd name="T1" fmla="*/ 3691 h 836"/>
                    <a:gd name="T2" fmla="*/ 717 w 612"/>
                    <a:gd name="T3" fmla="*/ 2103 h 836"/>
                    <a:gd name="T4" fmla="*/ 265 w 612"/>
                    <a:gd name="T5" fmla="*/ 0 h 836"/>
                    <a:gd name="T6" fmla="*/ 0 w 612"/>
                    <a:gd name="T7" fmla="*/ 1337 h 836"/>
                    <a:gd name="T8" fmla="*/ 356 w 612"/>
                    <a:gd name="T9" fmla="*/ 3691 h 836"/>
                    <a:gd name="T10" fmla="*/ 0 60000 65536"/>
                    <a:gd name="T11" fmla="*/ 0 60000 65536"/>
                    <a:gd name="T12" fmla="*/ 0 60000 65536"/>
                    <a:gd name="T13" fmla="*/ 0 60000 65536"/>
                    <a:gd name="T14" fmla="*/ 0 60000 65536"/>
                    <a:gd name="T15" fmla="*/ 0 w 612"/>
                    <a:gd name="T16" fmla="*/ 0 h 836"/>
                    <a:gd name="T17" fmla="*/ 612 w 612"/>
                    <a:gd name="T18" fmla="*/ 836 h 836"/>
                  </a:gdLst>
                  <a:ahLst/>
                  <a:cxnLst>
                    <a:cxn ang="T10">
                      <a:pos x="T0" y="T1"/>
                    </a:cxn>
                    <a:cxn ang="T11">
                      <a:pos x="T2" y="T3"/>
                    </a:cxn>
                    <a:cxn ang="T12">
                      <a:pos x="T4" y="T5"/>
                    </a:cxn>
                    <a:cxn ang="T13">
                      <a:pos x="T6" y="T7"/>
                    </a:cxn>
                    <a:cxn ang="T14">
                      <a:pos x="T8" y="T9"/>
                    </a:cxn>
                  </a:cxnLst>
                  <a:rect l="T15" t="T16" r="T17" b="T18"/>
                  <a:pathLst>
                    <a:path w="612" h="836">
                      <a:moveTo>
                        <a:pt x="302" y="835"/>
                      </a:moveTo>
                      <a:lnTo>
                        <a:pt x="611" y="476"/>
                      </a:lnTo>
                      <a:lnTo>
                        <a:pt x="226" y="0"/>
                      </a:lnTo>
                      <a:lnTo>
                        <a:pt x="0" y="302"/>
                      </a:lnTo>
                      <a:lnTo>
                        <a:pt x="302" y="835"/>
                      </a:lnTo>
                    </a:path>
                  </a:pathLst>
                </a:custGeom>
                <a:solidFill>
                  <a:srgbClr val="99CC00"/>
                </a:solidFill>
                <a:ln w="12700" cap="rnd">
                  <a:noFill/>
                  <a:round/>
                </a:ln>
              </p:spPr>
              <p:txBody>
                <a:bodyPr/>
                <a:lstStyle/>
                <a:p>
                  <a:endParaRPr lang="zh-CN" altLang="en-US"/>
                </a:p>
              </p:txBody>
            </p:sp>
          </p:grpSp>
          <p:grpSp>
            <p:nvGrpSpPr>
              <p:cNvPr id="849959" name="Group 20"/>
              <p:cNvGrpSpPr/>
              <p:nvPr/>
            </p:nvGrpSpPr>
            <p:grpSpPr bwMode="auto">
              <a:xfrm>
                <a:off x="635" y="1825"/>
                <a:ext cx="2150" cy="838"/>
                <a:chOff x="635" y="1825"/>
                <a:chExt cx="2150" cy="838"/>
              </a:xfrm>
            </p:grpSpPr>
            <p:sp>
              <p:nvSpPr>
                <p:cNvPr id="849967" name="Freeform 21"/>
                <p:cNvSpPr/>
                <p:nvPr/>
              </p:nvSpPr>
              <p:spPr bwMode="gray">
                <a:xfrm>
                  <a:off x="2261" y="1825"/>
                  <a:ext cx="524" cy="838"/>
                </a:xfrm>
                <a:custGeom>
                  <a:avLst/>
                  <a:gdLst>
                    <a:gd name="T0" fmla="*/ 0 w 516"/>
                    <a:gd name="T1" fmla="*/ 888 h 732"/>
                    <a:gd name="T2" fmla="*/ 349 w 516"/>
                    <a:gd name="T3" fmla="*/ 3236 h 732"/>
                    <a:gd name="T4" fmla="*/ 609 w 516"/>
                    <a:gd name="T5" fmla="*/ 1964 h 732"/>
                    <a:gd name="T6" fmla="*/ 186 w 516"/>
                    <a:gd name="T7" fmla="*/ 0 h 732"/>
                    <a:gd name="T8" fmla="*/ 0 w 516"/>
                    <a:gd name="T9" fmla="*/ 888 h 732"/>
                    <a:gd name="T10" fmla="*/ 0 60000 65536"/>
                    <a:gd name="T11" fmla="*/ 0 60000 65536"/>
                    <a:gd name="T12" fmla="*/ 0 60000 65536"/>
                    <a:gd name="T13" fmla="*/ 0 60000 65536"/>
                    <a:gd name="T14" fmla="*/ 0 60000 65536"/>
                    <a:gd name="T15" fmla="*/ 0 w 516"/>
                    <a:gd name="T16" fmla="*/ 0 h 732"/>
                    <a:gd name="T17" fmla="*/ 516 w 516"/>
                    <a:gd name="T18" fmla="*/ 732 h 732"/>
                  </a:gdLst>
                  <a:ahLst/>
                  <a:cxnLst>
                    <a:cxn ang="T10">
                      <a:pos x="T0" y="T1"/>
                    </a:cxn>
                    <a:cxn ang="T11">
                      <a:pos x="T2" y="T3"/>
                    </a:cxn>
                    <a:cxn ang="T12">
                      <a:pos x="T4" y="T5"/>
                    </a:cxn>
                    <a:cxn ang="T13">
                      <a:pos x="T6" y="T7"/>
                    </a:cxn>
                    <a:cxn ang="T14">
                      <a:pos x="T8" y="T9"/>
                    </a:cxn>
                  </a:cxnLst>
                  <a:rect l="T15" t="T16" r="T17" b="T18"/>
                  <a:pathLst>
                    <a:path w="516" h="732">
                      <a:moveTo>
                        <a:pt x="0" y="201"/>
                      </a:moveTo>
                      <a:lnTo>
                        <a:pt x="294" y="731"/>
                      </a:lnTo>
                      <a:lnTo>
                        <a:pt x="515" y="444"/>
                      </a:lnTo>
                      <a:lnTo>
                        <a:pt x="156" y="0"/>
                      </a:lnTo>
                      <a:lnTo>
                        <a:pt x="0" y="201"/>
                      </a:lnTo>
                    </a:path>
                  </a:pathLst>
                </a:custGeom>
                <a:solidFill>
                  <a:srgbClr val="FEF800"/>
                </a:solidFill>
                <a:ln w="12700" cap="rnd">
                  <a:noFill/>
                  <a:round/>
                </a:ln>
              </p:spPr>
              <p:txBody>
                <a:bodyPr/>
                <a:lstStyle/>
                <a:p>
                  <a:endParaRPr lang="zh-CN" altLang="en-US"/>
                </a:p>
              </p:txBody>
            </p:sp>
            <p:sp>
              <p:nvSpPr>
                <p:cNvPr id="849968" name="Freeform 22"/>
                <p:cNvSpPr/>
                <p:nvPr/>
              </p:nvSpPr>
              <p:spPr bwMode="gray">
                <a:xfrm>
                  <a:off x="915" y="1825"/>
                  <a:ext cx="1504" cy="226"/>
                </a:xfrm>
                <a:custGeom>
                  <a:avLst/>
                  <a:gdLst>
                    <a:gd name="T0" fmla="*/ 0 w 1481"/>
                    <a:gd name="T1" fmla="*/ 890 h 197"/>
                    <a:gd name="T2" fmla="*/ 1575 w 1481"/>
                    <a:gd name="T3" fmla="*/ 890 h 197"/>
                    <a:gd name="T4" fmla="*/ 1753 w 1481"/>
                    <a:gd name="T5" fmla="*/ 0 h 197"/>
                    <a:gd name="T6" fmla="*/ 435 w 1481"/>
                    <a:gd name="T7" fmla="*/ 3 h 197"/>
                    <a:gd name="T8" fmla="*/ 0 w 1481"/>
                    <a:gd name="T9" fmla="*/ 890 h 197"/>
                    <a:gd name="T10" fmla="*/ 0 60000 65536"/>
                    <a:gd name="T11" fmla="*/ 0 60000 65536"/>
                    <a:gd name="T12" fmla="*/ 0 60000 65536"/>
                    <a:gd name="T13" fmla="*/ 0 60000 65536"/>
                    <a:gd name="T14" fmla="*/ 0 60000 65536"/>
                    <a:gd name="T15" fmla="*/ 0 w 1481"/>
                    <a:gd name="T16" fmla="*/ 0 h 197"/>
                    <a:gd name="T17" fmla="*/ 1481 w 1481"/>
                    <a:gd name="T18" fmla="*/ 197 h 197"/>
                  </a:gdLst>
                  <a:ahLst/>
                  <a:cxnLst>
                    <a:cxn ang="T10">
                      <a:pos x="T0" y="T1"/>
                    </a:cxn>
                    <a:cxn ang="T11">
                      <a:pos x="T2" y="T3"/>
                    </a:cxn>
                    <a:cxn ang="T12">
                      <a:pos x="T4" y="T5"/>
                    </a:cxn>
                    <a:cxn ang="T13">
                      <a:pos x="T6" y="T7"/>
                    </a:cxn>
                    <a:cxn ang="T14">
                      <a:pos x="T8" y="T9"/>
                    </a:cxn>
                  </a:cxnLst>
                  <a:rect l="T15" t="T16" r="T17" b="T18"/>
                  <a:pathLst>
                    <a:path w="1481" h="197">
                      <a:moveTo>
                        <a:pt x="0" y="196"/>
                      </a:moveTo>
                      <a:lnTo>
                        <a:pt x="1329" y="196"/>
                      </a:lnTo>
                      <a:lnTo>
                        <a:pt x="1480" y="0"/>
                      </a:lnTo>
                      <a:lnTo>
                        <a:pt x="367" y="3"/>
                      </a:lnTo>
                      <a:lnTo>
                        <a:pt x="0" y="196"/>
                      </a:lnTo>
                    </a:path>
                  </a:pathLst>
                </a:custGeom>
                <a:gradFill rotWithShape="1">
                  <a:gsLst>
                    <a:gs pos="0">
                      <a:srgbClr val="9E9A00"/>
                    </a:gs>
                    <a:gs pos="50000">
                      <a:srgbClr val="696600"/>
                    </a:gs>
                    <a:gs pos="100000">
                      <a:srgbClr val="9E9A00"/>
                    </a:gs>
                  </a:gsLst>
                  <a:lin ang="2700000" scaled="1"/>
                </a:gradFill>
                <a:ln w="12700" cap="rnd">
                  <a:noFill/>
                  <a:round/>
                </a:ln>
              </p:spPr>
              <p:txBody>
                <a:bodyPr/>
                <a:lstStyle/>
                <a:p>
                  <a:endParaRPr lang="zh-CN" altLang="en-US"/>
                </a:p>
              </p:txBody>
            </p:sp>
            <p:sp>
              <p:nvSpPr>
                <p:cNvPr id="849969" name="Freeform 23"/>
                <p:cNvSpPr/>
                <p:nvPr/>
              </p:nvSpPr>
              <p:spPr bwMode="gray">
                <a:xfrm>
                  <a:off x="635" y="2051"/>
                  <a:ext cx="1935" cy="607"/>
                </a:xfrm>
                <a:custGeom>
                  <a:avLst/>
                  <a:gdLst>
                    <a:gd name="T0" fmla="*/ 0 w 1906"/>
                    <a:gd name="T1" fmla="*/ 2349 h 530"/>
                    <a:gd name="T2" fmla="*/ 2249 w 1906"/>
                    <a:gd name="T3" fmla="*/ 2349 h 530"/>
                    <a:gd name="T4" fmla="*/ 1896 w 1906"/>
                    <a:gd name="T5" fmla="*/ 0 h 530"/>
                    <a:gd name="T6" fmla="*/ 333 w 1906"/>
                    <a:gd name="T7" fmla="*/ 0 h 530"/>
                    <a:gd name="T8" fmla="*/ 0 w 1906"/>
                    <a:gd name="T9" fmla="*/ 2349 h 530"/>
                    <a:gd name="T10" fmla="*/ 0 60000 65536"/>
                    <a:gd name="T11" fmla="*/ 0 60000 65536"/>
                    <a:gd name="T12" fmla="*/ 0 60000 65536"/>
                    <a:gd name="T13" fmla="*/ 0 60000 65536"/>
                    <a:gd name="T14" fmla="*/ 0 60000 65536"/>
                    <a:gd name="T15" fmla="*/ 0 w 1906"/>
                    <a:gd name="T16" fmla="*/ 0 h 530"/>
                    <a:gd name="T17" fmla="*/ 1906 w 1906"/>
                    <a:gd name="T18" fmla="*/ 530 h 530"/>
                  </a:gdLst>
                  <a:ahLst/>
                  <a:cxnLst>
                    <a:cxn ang="T10">
                      <a:pos x="T0" y="T1"/>
                    </a:cxn>
                    <a:cxn ang="T11">
                      <a:pos x="T2" y="T3"/>
                    </a:cxn>
                    <a:cxn ang="T12">
                      <a:pos x="T4" y="T5"/>
                    </a:cxn>
                    <a:cxn ang="T13">
                      <a:pos x="T6" y="T7"/>
                    </a:cxn>
                    <a:cxn ang="T14">
                      <a:pos x="T8" y="T9"/>
                    </a:cxn>
                  </a:cxnLst>
                  <a:rect l="T15" t="T16" r="T17" b="T18"/>
                  <a:pathLst>
                    <a:path w="1906" h="530">
                      <a:moveTo>
                        <a:pt x="0" y="529"/>
                      </a:moveTo>
                      <a:lnTo>
                        <a:pt x="1905" y="529"/>
                      </a:lnTo>
                      <a:lnTo>
                        <a:pt x="1606" y="0"/>
                      </a:lnTo>
                      <a:lnTo>
                        <a:pt x="282" y="0"/>
                      </a:lnTo>
                      <a:lnTo>
                        <a:pt x="0" y="529"/>
                      </a:lnTo>
                    </a:path>
                  </a:pathLst>
                </a:custGeom>
                <a:gradFill rotWithShape="1">
                  <a:gsLst>
                    <a:gs pos="0">
                      <a:srgbClr val="CCCC00"/>
                    </a:gs>
                    <a:gs pos="100000">
                      <a:srgbClr val="5E5E00"/>
                    </a:gs>
                  </a:gsLst>
                  <a:lin ang="2700000" scaled="1"/>
                </a:gradFill>
                <a:ln w="12700" cap="rnd">
                  <a:noFill/>
                  <a:round/>
                </a:ln>
              </p:spPr>
              <p:txBody>
                <a:bodyPr/>
                <a:lstStyle/>
                <a:p>
                  <a:endParaRPr lang="zh-CN" altLang="en-US"/>
                </a:p>
              </p:txBody>
            </p:sp>
          </p:grpSp>
          <p:grpSp>
            <p:nvGrpSpPr>
              <p:cNvPr id="849960" name="Group 24"/>
              <p:cNvGrpSpPr/>
              <p:nvPr/>
            </p:nvGrpSpPr>
            <p:grpSpPr bwMode="auto">
              <a:xfrm>
                <a:off x="955" y="1234"/>
                <a:ext cx="1404" cy="737"/>
                <a:chOff x="955" y="1234"/>
                <a:chExt cx="1404" cy="737"/>
              </a:xfrm>
            </p:grpSpPr>
            <p:sp>
              <p:nvSpPr>
                <p:cNvPr id="849964" name="Freeform 25"/>
                <p:cNvSpPr/>
                <p:nvPr/>
              </p:nvSpPr>
              <p:spPr bwMode="gray">
                <a:xfrm>
                  <a:off x="1250" y="1239"/>
                  <a:ext cx="742" cy="118"/>
                </a:xfrm>
                <a:custGeom>
                  <a:avLst/>
                  <a:gdLst>
                    <a:gd name="T0" fmla="*/ 0 w 734"/>
                    <a:gd name="T1" fmla="*/ 399 h 104"/>
                    <a:gd name="T2" fmla="*/ 734 w 734"/>
                    <a:gd name="T3" fmla="*/ 414 h 104"/>
                    <a:gd name="T4" fmla="*/ 826 w 734"/>
                    <a:gd name="T5" fmla="*/ 0 h 104"/>
                    <a:gd name="T6" fmla="*/ 202 w 734"/>
                    <a:gd name="T7" fmla="*/ 0 h 104"/>
                    <a:gd name="T8" fmla="*/ 0 w 734"/>
                    <a:gd name="T9" fmla="*/ 399 h 104"/>
                    <a:gd name="T10" fmla="*/ 0 60000 65536"/>
                    <a:gd name="T11" fmla="*/ 0 60000 65536"/>
                    <a:gd name="T12" fmla="*/ 0 60000 65536"/>
                    <a:gd name="T13" fmla="*/ 0 60000 65536"/>
                    <a:gd name="T14" fmla="*/ 0 60000 65536"/>
                    <a:gd name="T15" fmla="*/ 0 w 734"/>
                    <a:gd name="T16" fmla="*/ 0 h 104"/>
                    <a:gd name="T17" fmla="*/ 734 w 734"/>
                    <a:gd name="T18" fmla="*/ 104 h 104"/>
                  </a:gdLst>
                  <a:ahLst/>
                  <a:cxnLst>
                    <a:cxn ang="T10">
                      <a:pos x="T0" y="T1"/>
                    </a:cxn>
                    <a:cxn ang="T11">
                      <a:pos x="T2" y="T3"/>
                    </a:cxn>
                    <a:cxn ang="T12">
                      <a:pos x="T4" y="T5"/>
                    </a:cxn>
                    <a:cxn ang="T13">
                      <a:pos x="T6" y="T7"/>
                    </a:cxn>
                    <a:cxn ang="T14">
                      <a:pos x="T8" y="T9"/>
                    </a:cxn>
                  </a:cxnLst>
                  <a:rect l="T15" t="T16" r="T17" b="T18"/>
                  <a:pathLst>
                    <a:path w="734" h="104">
                      <a:moveTo>
                        <a:pt x="0" y="100"/>
                      </a:moveTo>
                      <a:lnTo>
                        <a:pt x="652" y="103"/>
                      </a:lnTo>
                      <a:lnTo>
                        <a:pt x="733" y="0"/>
                      </a:lnTo>
                      <a:lnTo>
                        <a:pt x="180" y="0"/>
                      </a:lnTo>
                      <a:lnTo>
                        <a:pt x="0" y="100"/>
                      </a:lnTo>
                    </a:path>
                  </a:pathLst>
                </a:custGeom>
                <a:gradFill rotWithShape="1">
                  <a:gsLst>
                    <a:gs pos="0">
                      <a:srgbClr val="FF6535"/>
                    </a:gs>
                    <a:gs pos="50000">
                      <a:srgbClr val="A94323"/>
                    </a:gs>
                    <a:gs pos="100000">
                      <a:srgbClr val="FF6535"/>
                    </a:gs>
                  </a:gsLst>
                  <a:lin ang="2700000" scaled="1"/>
                </a:gradFill>
                <a:ln w="12700" cap="rnd">
                  <a:noFill/>
                  <a:round/>
                </a:ln>
              </p:spPr>
              <p:txBody>
                <a:bodyPr/>
                <a:lstStyle/>
                <a:p>
                  <a:endParaRPr lang="zh-CN" altLang="en-US"/>
                </a:p>
              </p:txBody>
            </p:sp>
            <p:sp>
              <p:nvSpPr>
                <p:cNvPr id="849965" name="Freeform 26"/>
                <p:cNvSpPr/>
                <p:nvPr/>
              </p:nvSpPr>
              <p:spPr bwMode="gray">
                <a:xfrm>
                  <a:off x="955" y="1354"/>
                  <a:ext cx="1258" cy="617"/>
                </a:xfrm>
                <a:custGeom>
                  <a:avLst/>
                  <a:gdLst>
                    <a:gd name="T0" fmla="*/ 0 w 1239"/>
                    <a:gd name="T1" fmla="*/ 2422 h 538"/>
                    <a:gd name="T2" fmla="*/ 1463 w 1239"/>
                    <a:gd name="T3" fmla="*/ 2422 h 538"/>
                    <a:gd name="T4" fmla="*/ 1123 w 1239"/>
                    <a:gd name="T5" fmla="*/ 0 h 538"/>
                    <a:gd name="T6" fmla="*/ 341 w 1239"/>
                    <a:gd name="T7" fmla="*/ 0 h 538"/>
                    <a:gd name="T8" fmla="*/ 0 w 1239"/>
                    <a:gd name="T9" fmla="*/ 2422 h 538"/>
                    <a:gd name="T10" fmla="*/ 0 60000 65536"/>
                    <a:gd name="T11" fmla="*/ 0 60000 65536"/>
                    <a:gd name="T12" fmla="*/ 0 60000 65536"/>
                    <a:gd name="T13" fmla="*/ 0 60000 65536"/>
                    <a:gd name="T14" fmla="*/ 0 60000 65536"/>
                    <a:gd name="T15" fmla="*/ 0 w 1239"/>
                    <a:gd name="T16" fmla="*/ 0 h 538"/>
                    <a:gd name="T17" fmla="*/ 1239 w 1239"/>
                    <a:gd name="T18" fmla="*/ 538 h 538"/>
                  </a:gdLst>
                  <a:ahLst/>
                  <a:cxnLst>
                    <a:cxn ang="T10">
                      <a:pos x="T0" y="T1"/>
                    </a:cxn>
                    <a:cxn ang="T11">
                      <a:pos x="T2" y="T3"/>
                    </a:cxn>
                    <a:cxn ang="T12">
                      <a:pos x="T4" y="T5"/>
                    </a:cxn>
                    <a:cxn ang="T13">
                      <a:pos x="T6" y="T7"/>
                    </a:cxn>
                    <a:cxn ang="T14">
                      <a:pos x="T8" y="T9"/>
                    </a:cxn>
                  </a:cxnLst>
                  <a:rect l="T15" t="T16" r="T17" b="T18"/>
                  <a:pathLst>
                    <a:path w="1239" h="538">
                      <a:moveTo>
                        <a:pt x="0" y="537"/>
                      </a:moveTo>
                      <a:lnTo>
                        <a:pt x="1238" y="537"/>
                      </a:lnTo>
                      <a:lnTo>
                        <a:pt x="950" y="0"/>
                      </a:lnTo>
                      <a:lnTo>
                        <a:pt x="288" y="0"/>
                      </a:lnTo>
                      <a:lnTo>
                        <a:pt x="0" y="537"/>
                      </a:lnTo>
                    </a:path>
                  </a:pathLst>
                </a:custGeom>
                <a:gradFill rotWithShape="1">
                  <a:gsLst>
                    <a:gs pos="0">
                      <a:srgbClr val="FF9933"/>
                    </a:gs>
                    <a:gs pos="100000">
                      <a:srgbClr val="764718"/>
                    </a:gs>
                  </a:gsLst>
                  <a:lin ang="2700000" scaled="1"/>
                </a:gradFill>
                <a:ln w="12700" cap="rnd">
                  <a:noFill/>
                  <a:round/>
                </a:ln>
              </p:spPr>
              <p:txBody>
                <a:bodyPr/>
                <a:lstStyle/>
                <a:p>
                  <a:endParaRPr lang="zh-CN" altLang="en-US"/>
                </a:p>
              </p:txBody>
            </p:sp>
            <p:sp>
              <p:nvSpPr>
                <p:cNvPr id="849966" name="Freeform 27"/>
                <p:cNvSpPr/>
                <p:nvPr/>
              </p:nvSpPr>
              <p:spPr bwMode="gray">
                <a:xfrm>
                  <a:off x="1914" y="1234"/>
                  <a:ext cx="445" cy="732"/>
                </a:xfrm>
                <a:custGeom>
                  <a:avLst/>
                  <a:gdLst>
                    <a:gd name="T0" fmla="*/ 333 w 439"/>
                    <a:gd name="T1" fmla="*/ 2892 h 638"/>
                    <a:gd name="T2" fmla="*/ 508 w 439"/>
                    <a:gd name="T3" fmla="*/ 2001 h 638"/>
                    <a:gd name="T4" fmla="*/ 90 w 439"/>
                    <a:gd name="T5" fmla="*/ 0 h 638"/>
                    <a:gd name="T6" fmla="*/ 0 w 439"/>
                    <a:gd name="T7" fmla="*/ 433 h 638"/>
                    <a:gd name="T8" fmla="*/ 333 w 439"/>
                    <a:gd name="T9" fmla="*/ 2892 h 638"/>
                    <a:gd name="T10" fmla="*/ 0 60000 65536"/>
                    <a:gd name="T11" fmla="*/ 0 60000 65536"/>
                    <a:gd name="T12" fmla="*/ 0 60000 65536"/>
                    <a:gd name="T13" fmla="*/ 0 60000 65536"/>
                    <a:gd name="T14" fmla="*/ 0 60000 65536"/>
                    <a:gd name="T15" fmla="*/ 0 w 439"/>
                    <a:gd name="T16" fmla="*/ 0 h 638"/>
                    <a:gd name="T17" fmla="*/ 439 w 439"/>
                    <a:gd name="T18" fmla="*/ 638 h 638"/>
                  </a:gdLst>
                  <a:ahLst/>
                  <a:cxnLst>
                    <a:cxn ang="T10">
                      <a:pos x="T0" y="T1"/>
                    </a:cxn>
                    <a:cxn ang="T11">
                      <a:pos x="T2" y="T3"/>
                    </a:cxn>
                    <a:cxn ang="T12">
                      <a:pos x="T4" y="T5"/>
                    </a:cxn>
                    <a:cxn ang="T13">
                      <a:pos x="T6" y="T7"/>
                    </a:cxn>
                    <a:cxn ang="T14">
                      <a:pos x="T8" y="T9"/>
                    </a:cxn>
                  </a:cxnLst>
                  <a:rect l="T15" t="T16" r="T17" b="T18"/>
                  <a:pathLst>
                    <a:path w="439" h="638">
                      <a:moveTo>
                        <a:pt x="289" y="637"/>
                      </a:moveTo>
                      <a:lnTo>
                        <a:pt x="438" y="441"/>
                      </a:lnTo>
                      <a:lnTo>
                        <a:pt x="79" y="0"/>
                      </a:lnTo>
                      <a:lnTo>
                        <a:pt x="0" y="96"/>
                      </a:lnTo>
                      <a:lnTo>
                        <a:pt x="289" y="637"/>
                      </a:lnTo>
                    </a:path>
                  </a:pathLst>
                </a:custGeom>
                <a:solidFill>
                  <a:srgbClr val="FFBA75"/>
                </a:solidFill>
                <a:ln w="12700" cap="rnd">
                  <a:noFill/>
                  <a:round/>
                </a:ln>
              </p:spPr>
              <p:txBody>
                <a:bodyPr/>
                <a:lstStyle/>
                <a:p>
                  <a:endParaRPr lang="zh-CN" altLang="en-US"/>
                </a:p>
              </p:txBody>
            </p:sp>
          </p:grpSp>
          <p:grpSp>
            <p:nvGrpSpPr>
              <p:cNvPr id="849961" name="Group 28"/>
              <p:cNvGrpSpPr/>
              <p:nvPr/>
            </p:nvGrpSpPr>
            <p:grpSpPr bwMode="auto">
              <a:xfrm>
                <a:off x="1284" y="653"/>
                <a:ext cx="653" cy="616"/>
                <a:chOff x="1284" y="653"/>
                <a:chExt cx="653" cy="616"/>
              </a:xfrm>
            </p:grpSpPr>
            <p:sp>
              <p:nvSpPr>
                <p:cNvPr id="849962" name="Freeform 29"/>
                <p:cNvSpPr/>
                <p:nvPr/>
              </p:nvSpPr>
              <p:spPr bwMode="gray">
                <a:xfrm>
                  <a:off x="1284" y="653"/>
                  <a:ext cx="598" cy="616"/>
                </a:xfrm>
                <a:custGeom>
                  <a:avLst/>
                  <a:gdLst>
                    <a:gd name="T0" fmla="*/ 0 w 587"/>
                    <a:gd name="T1" fmla="*/ 2412 h 537"/>
                    <a:gd name="T2" fmla="*/ 718 w 587"/>
                    <a:gd name="T3" fmla="*/ 2427 h 537"/>
                    <a:gd name="T4" fmla="*/ 346 w 587"/>
                    <a:gd name="T5" fmla="*/ 0 h 537"/>
                    <a:gd name="T6" fmla="*/ 0 w 587"/>
                    <a:gd name="T7" fmla="*/ 2412 h 537"/>
                    <a:gd name="T8" fmla="*/ 0 60000 65536"/>
                    <a:gd name="T9" fmla="*/ 0 60000 65536"/>
                    <a:gd name="T10" fmla="*/ 0 60000 65536"/>
                    <a:gd name="T11" fmla="*/ 0 60000 65536"/>
                    <a:gd name="T12" fmla="*/ 0 w 587"/>
                    <a:gd name="T13" fmla="*/ 0 h 537"/>
                    <a:gd name="T14" fmla="*/ 587 w 587"/>
                    <a:gd name="T15" fmla="*/ 537 h 537"/>
                  </a:gdLst>
                  <a:ahLst/>
                  <a:cxnLst>
                    <a:cxn ang="T8">
                      <a:pos x="T0" y="T1"/>
                    </a:cxn>
                    <a:cxn ang="T9">
                      <a:pos x="T2" y="T3"/>
                    </a:cxn>
                    <a:cxn ang="T10">
                      <a:pos x="T4" y="T5"/>
                    </a:cxn>
                    <a:cxn ang="T11">
                      <a:pos x="T6" y="T7"/>
                    </a:cxn>
                  </a:cxnLst>
                  <a:rect l="T12" t="T13" r="T14" b="T15"/>
                  <a:pathLst>
                    <a:path w="587" h="537">
                      <a:moveTo>
                        <a:pt x="0" y="533"/>
                      </a:moveTo>
                      <a:lnTo>
                        <a:pt x="586" y="536"/>
                      </a:lnTo>
                      <a:lnTo>
                        <a:pt x="283" y="0"/>
                      </a:lnTo>
                      <a:lnTo>
                        <a:pt x="0" y="533"/>
                      </a:lnTo>
                    </a:path>
                  </a:pathLst>
                </a:custGeom>
                <a:gradFill rotWithShape="1">
                  <a:gsLst>
                    <a:gs pos="0">
                      <a:srgbClr val="CC3300"/>
                    </a:gs>
                    <a:gs pos="100000">
                      <a:srgbClr val="5E1800"/>
                    </a:gs>
                  </a:gsLst>
                  <a:lin ang="2700000" scaled="1"/>
                </a:gradFill>
                <a:ln w="12700" cap="rnd">
                  <a:noFill/>
                  <a:round/>
                </a:ln>
              </p:spPr>
              <p:txBody>
                <a:bodyPr/>
                <a:lstStyle/>
                <a:p>
                  <a:endParaRPr lang="zh-CN" altLang="en-US"/>
                </a:p>
              </p:txBody>
            </p:sp>
            <p:sp>
              <p:nvSpPr>
                <p:cNvPr id="849963" name="Freeform 30"/>
                <p:cNvSpPr/>
                <p:nvPr/>
              </p:nvSpPr>
              <p:spPr bwMode="gray">
                <a:xfrm>
                  <a:off x="1568" y="653"/>
                  <a:ext cx="369" cy="613"/>
                </a:xfrm>
                <a:custGeom>
                  <a:avLst/>
                  <a:gdLst>
                    <a:gd name="T0" fmla="*/ 343 w 364"/>
                    <a:gd name="T1" fmla="*/ 2386 h 535"/>
                    <a:gd name="T2" fmla="*/ 421 w 364"/>
                    <a:gd name="T3" fmla="*/ 1989 h 535"/>
                    <a:gd name="T4" fmla="*/ 0 w 364"/>
                    <a:gd name="T5" fmla="*/ 0 h 535"/>
                    <a:gd name="T6" fmla="*/ 343 w 364"/>
                    <a:gd name="T7" fmla="*/ 2386 h 535"/>
                    <a:gd name="T8" fmla="*/ 0 60000 65536"/>
                    <a:gd name="T9" fmla="*/ 0 60000 65536"/>
                    <a:gd name="T10" fmla="*/ 0 60000 65536"/>
                    <a:gd name="T11" fmla="*/ 0 60000 65536"/>
                    <a:gd name="T12" fmla="*/ 0 w 364"/>
                    <a:gd name="T13" fmla="*/ 0 h 535"/>
                    <a:gd name="T14" fmla="*/ 364 w 364"/>
                    <a:gd name="T15" fmla="*/ 535 h 535"/>
                  </a:gdLst>
                  <a:ahLst/>
                  <a:cxnLst>
                    <a:cxn ang="T8">
                      <a:pos x="T0" y="T1"/>
                    </a:cxn>
                    <a:cxn ang="T9">
                      <a:pos x="T2" y="T3"/>
                    </a:cxn>
                    <a:cxn ang="T10">
                      <a:pos x="T4" y="T5"/>
                    </a:cxn>
                    <a:cxn ang="T11">
                      <a:pos x="T6" y="T7"/>
                    </a:cxn>
                  </a:cxnLst>
                  <a:rect l="T12" t="T13" r="T14" b="T15"/>
                  <a:pathLst>
                    <a:path w="364" h="535">
                      <a:moveTo>
                        <a:pt x="296" y="534"/>
                      </a:moveTo>
                      <a:lnTo>
                        <a:pt x="363" y="445"/>
                      </a:lnTo>
                      <a:lnTo>
                        <a:pt x="0" y="0"/>
                      </a:lnTo>
                      <a:lnTo>
                        <a:pt x="296" y="534"/>
                      </a:lnTo>
                    </a:path>
                  </a:pathLst>
                </a:custGeom>
                <a:solidFill>
                  <a:srgbClr val="FF6535"/>
                </a:solidFill>
                <a:ln w="12700" cap="rnd">
                  <a:noFill/>
                  <a:round/>
                </a:ln>
              </p:spPr>
              <p:txBody>
                <a:bodyPr/>
                <a:lstStyle/>
                <a:p>
                  <a:endParaRPr lang="zh-CN" altLang="en-US"/>
                </a:p>
              </p:txBody>
            </p:sp>
          </p:grpSp>
        </p:grpSp>
        <p:sp>
          <p:nvSpPr>
            <p:cNvPr id="259103" name="Text Box 31"/>
            <p:cNvSpPr txBox="1">
              <a:spLocks noChangeArrowheads="1"/>
            </p:cNvSpPr>
            <p:nvPr/>
          </p:nvSpPr>
          <p:spPr bwMode="auto">
            <a:xfrm>
              <a:off x="908" y="1994"/>
              <a:ext cx="2382" cy="196"/>
            </a:xfrm>
            <a:prstGeom prst="rect">
              <a:avLst/>
            </a:prstGeom>
            <a:noFill/>
            <a:ln w="9525" algn="ctr">
              <a:noFill/>
              <a:miter lim="800000"/>
            </a:ln>
            <a:effectLst>
              <a:outerShdw dist="17961" dir="2700000" algn="ctr" rotWithShape="0">
                <a:schemeClr val="bg2">
                  <a:alpha val="50000"/>
                </a:schemeClr>
              </a:outerShdw>
            </a:effectLst>
          </p:spPr>
          <p:txBody>
            <a:bodyPr>
              <a:spAutoFit/>
            </a:bodyPr>
            <a:lstStyle/>
            <a:p>
              <a:pPr latinLnBrk="1">
                <a:lnSpc>
                  <a:spcPct val="80000"/>
                </a:lnSpc>
                <a:defRPr/>
              </a:pPr>
              <a:r>
                <a:rPr kumimoji="1" lang="en-US" altLang="zh-CN" b="1">
                  <a:solidFill>
                    <a:srgbClr val="FFFFFF"/>
                  </a:solidFill>
                  <a:latin typeface="Arial" pitchFamily="34" charset="0"/>
                  <a:ea typeface="Gulim" pitchFamily="34" charset="-127"/>
                </a:rPr>
                <a:t>       </a:t>
              </a:r>
              <a:r>
                <a:rPr kumimoji="1" lang="zh-CN" altLang="en-US" b="1">
                  <a:solidFill>
                    <a:srgbClr val="FFFFFF"/>
                  </a:solidFill>
                  <a:latin typeface="Arial" pitchFamily="34" charset="0"/>
                  <a:ea typeface="Gulim" pitchFamily="34" charset="-127"/>
                </a:rPr>
                <a:t>轻伤害                      医疗救治</a:t>
              </a:r>
            </a:p>
          </p:txBody>
        </p:sp>
        <p:sp>
          <p:nvSpPr>
            <p:cNvPr id="259104" name="Text Box 32"/>
            <p:cNvSpPr txBox="1">
              <a:spLocks noChangeArrowheads="1"/>
            </p:cNvSpPr>
            <p:nvPr/>
          </p:nvSpPr>
          <p:spPr bwMode="auto">
            <a:xfrm>
              <a:off x="1221" y="1449"/>
              <a:ext cx="1897" cy="196"/>
            </a:xfrm>
            <a:prstGeom prst="rect">
              <a:avLst/>
            </a:prstGeom>
            <a:noFill/>
            <a:ln w="9525" algn="ctr">
              <a:noFill/>
              <a:miter lim="800000"/>
            </a:ln>
            <a:effectLst>
              <a:outerShdw dist="17961" dir="2700000" algn="ctr" rotWithShape="0">
                <a:schemeClr val="bg2">
                  <a:alpha val="50000"/>
                </a:schemeClr>
              </a:outerShdw>
            </a:effectLst>
          </p:spPr>
          <p:txBody>
            <a:bodyPr>
              <a:spAutoFit/>
            </a:bodyPr>
            <a:lstStyle/>
            <a:p>
              <a:pPr latinLnBrk="1">
                <a:lnSpc>
                  <a:spcPct val="80000"/>
                </a:lnSpc>
                <a:defRPr/>
              </a:pPr>
              <a:r>
                <a:rPr kumimoji="1" lang="zh-CN" altLang="en-US" b="1" dirty="0">
                  <a:solidFill>
                    <a:srgbClr val="FFFFFF"/>
                  </a:solidFill>
                  <a:latin typeface="Arial" pitchFamily="34" charset="0"/>
                  <a:ea typeface="Gulim" pitchFamily="34" charset="-127"/>
                </a:rPr>
                <a:t>重伤害          致伤  致残</a:t>
              </a:r>
            </a:p>
          </p:txBody>
        </p:sp>
        <p:sp>
          <p:nvSpPr>
            <p:cNvPr id="259105" name="Rectangle 33"/>
            <p:cNvSpPr>
              <a:spLocks noChangeArrowheads="1"/>
            </p:cNvSpPr>
            <p:nvPr/>
          </p:nvSpPr>
          <p:spPr bwMode="auto">
            <a:xfrm>
              <a:off x="660" y="3188"/>
              <a:ext cx="1727" cy="181"/>
            </a:xfrm>
            <a:prstGeom prst="rect">
              <a:avLst/>
            </a:prstGeom>
            <a:noFill/>
            <a:ln w="9525" algn="ctr">
              <a:noFill/>
              <a:miter lim="800000"/>
            </a:ln>
            <a:effectLst>
              <a:outerShdw dist="17961" dir="2700000" algn="ctr" rotWithShape="0">
                <a:schemeClr val="bg2">
                  <a:alpha val="50000"/>
                </a:schemeClr>
              </a:outerShdw>
            </a:effectLst>
          </p:spPr>
          <p:txBody>
            <a:bodyPr wrap="none" anchor="ctr"/>
            <a:lstStyle/>
            <a:p>
              <a:pPr algn="ctr" latinLnBrk="1">
                <a:defRPr/>
              </a:pPr>
              <a:r>
                <a:rPr kumimoji="1" lang="zh-CN" altLang="en-US" b="1">
                  <a:solidFill>
                    <a:srgbClr val="FFFFFF"/>
                  </a:solidFill>
                  <a:latin typeface="Arial" pitchFamily="34" charset="0"/>
                  <a:ea typeface="Gulim" pitchFamily="34" charset="-127"/>
                </a:rPr>
                <a:t>导致事故的不安全因素存在</a:t>
              </a:r>
            </a:p>
          </p:txBody>
        </p:sp>
        <p:sp>
          <p:nvSpPr>
            <p:cNvPr id="259106" name="Rectangle 34"/>
            <p:cNvSpPr>
              <a:spLocks noChangeArrowheads="1"/>
            </p:cNvSpPr>
            <p:nvPr/>
          </p:nvSpPr>
          <p:spPr bwMode="auto">
            <a:xfrm>
              <a:off x="660" y="2551"/>
              <a:ext cx="1632" cy="181"/>
            </a:xfrm>
            <a:prstGeom prst="rect">
              <a:avLst/>
            </a:prstGeom>
            <a:noFill/>
            <a:ln w="9525" algn="ctr">
              <a:noFill/>
              <a:miter lim="800000"/>
            </a:ln>
            <a:effectLst>
              <a:outerShdw dist="17961" dir="2700000" algn="ctr" rotWithShape="0">
                <a:schemeClr val="bg2">
                  <a:alpha val="50000"/>
                </a:schemeClr>
              </a:outerShdw>
            </a:effectLst>
          </p:spPr>
          <p:txBody>
            <a:bodyPr wrap="none" anchor="ctr"/>
            <a:lstStyle/>
            <a:p>
              <a:pPr algn="ctr" latinLnBrk="1">
                <a:defRPr/>
              </a:pPr>
              <a:r>
                <a:rPr kumimoji="1" lang="zh-CN" altLang="en-US" b="1">
                  <a:solidFill>
                    <a:srgbClr val="FFFFFF"/>
                  </a:solidFill>
                  <a:latin typeface="Arial" pitchFamily="34" charset="0"/>
                  <a:ea typeface="Gulim" pitchFamily="34" charset="-127"/>
                </a:rPr>
                <a:t>轻微伤害、虚惊伤害</a:t>
              </a:r>
            </a:p>
          </p:txBody>
        </p:sp>
        <p:sp>
          <p:nvSpPr>
            <p:cNvPr id="259107" name="Text Box 35"/>
            <p:cNvSpPr txBox="1">
              <a:spLocks noChangeArrowheads="1"/>
            </p:cNvSpPr>
            <p:nvPr/>
          </p:nvSpPr>
          <p:spPr bwMode="auto">
            <a:xfrm>
              <a:off x="1277" y="985"/>
              <a:ext cx="1347" cy="196"/>
            </a:xfrm>
            <a:prstGeom prst="rect">
              <a:avLst/>
            </a:prstGeom>
            <a:noFill/>
            <a:ln w="9525" algn="ctr">
              <a:noFill/>
              <a:miter lim="800000"/>
            </a:ln>
            <a:effectLst>
              <a:outerShdw dist="17961" dir="2700000" algn="ctr" rotWithShape="0">
                <a:schemeClr val="bg2">
                  <a:alpha val="50000"/>
                </a:schemeClr>
              </a:outerShdw>
            </a:effectLst>
          </p:spPr>
          <p:txBody>
            <a:bodyPr>
              <a:spAutoFit/>
            </a:bodyPr>
            <a:lstStyle/>
            <a:p>
              <a:pPr latinLnBrk="1">
                <a:lnSpc>
                  <a:spcPct val="80000"/>
                </a:lnSpc>
                <a:defRPr/>
              </a:pPr>
              <a:r>
                <a:rPr kumimoji="1" lang="zh-CN" altLang="en-US" b="1">
                  <a:solidFill>
                    <a:srgbClr val="FFFFFF"/>
                  </a:solidFill>
                  <a:latin typeface="Arial" pitchFamily="34" charset="0"/>
                  <a:ea typeface="Gulim" pitchFamily="34" charset="-127"/>
                </a:rPr>
                <a:t>死亡     致命的伤害</a:t>
              </a:r>
            </a:p>
          </p:txBody>
        </p:sp>
        <p:grpSp>
          <p:nvGrpSpPr>
            <p:cNvPr id="849937" name="Group 36"/>
            <p:cNvGrpSpPr/>
            <p:nvPr/>
          </p:nvGrpSpPr>
          <p:grpSpPr bwMode="auto">
            <a:xfrm>
              <a:off x="3306" y="754"/>
              <a:ext cx="2265" cy="2655"/>
              <a:chOff x="3306" y="1055"/>
              <a:chExt cx="2265" cy="2655"/>
            </a:xfrm>
          </p:grpSpPr>
          <p:sp>
            <p:nvSpPr>
              <p:cNvPr id="849938" name="Oval 37"/>
              <p:cNvSpPr>
                <a:spLocks noChangeArrowheads="1"/>
              </p:cNvSpPr>
              <p:nvPr/>
            </p:nvSpPr>
            <p:spPr bwMode="gray">
              <a:xfrm>
                <a:off x="3771" y="2549"/>
                <a:ext cx="792" cy="220"/>
              </a:xfrm>
              <a:prstGeom prst="ellipse">
                <a:avLst/>
              </a:prstGeom>
              <a:gradFill rotWithShape="1">
                <a:gsLst>
                  <a:gs pos="0">
                    <a:srgbClr val="B2B2B2"/>
                  </a:gs>
                  <a:gs pos="100000">
                    <a:srgbClr val="FFFFFF"/>
                  </a:gs>
                </a:gsLst>
                <a:path path="shape">
                  <a:fillToRect l="50000" t="50000" r="50000" b="50000"/>
                </a:path>
              </a:gradFill>
              <a:ln w="9525">
                <a:noFill/>
                <a:round/>
              </a:ln>
            </p:spPr>
            <p:txBody>
              <a:bodyPr wrap="none" anchor="ctr"/>
              <a:lstStyle/>
              <a:p>
                <a:pPr algn="ctr"/>
                <a:endParaRPr lang="zh-CN" altLang="zh-CN"/>
              </a:p>
            </p:txBody>
          </p:sp>
          <p:sp>
            <p:nvSpPr>
              <p:cNvPr id="849939" name="Oval 38"/>
              <p:cNvSpPr>
                <a:spLocks noChangeArrowheads="1"/>
              </p:cNvSpPr>
              <p:nvPr/>
            </p:nvSpPr>
            <p:spPr bwMode="gray">
              <a:xfrm>
                <a:off x="3396" y="3391"/>
                <a:ext cx="1149" cy="319"/>
              </a:xfrm>
              <a:prstGeom prst="ellipse">
                <a:avLst/>
              </a:prstGeom>
              <a:gradFill rotWithShape="1">
                <a:gsLst>
                  <a:gs pos="0">
                    <a:srgbClr val="B2B2B2"/>
                  </a:gs>
                  <a:gs pos="100000">
                    <a:srgbClr val="FFFFFF"/>
                  </a:gs>
                </a:gsLst>
                <a:path path="shape">
                  <a:fillToRect l="50000" t="50000" r="50000" b="50000"/>
                </a:path>
              </a:gradFill>
              <a:ln w="9525">
                <a:noFill/>
                <a:round/>
              </a:ln>
            </p:spPr>
            <p:txBody>
              <a:bodyPr wrap="none" anchor="ctr"/>
              <a:lstStyle/>
              <a:p>
                <a:pPr algn="ctr"/>
                <a:endParaRPr lang="zh-CN" altLang="zh-CN"/>
              </a:p>
            </p:txBody>
          </p:sp>
          <p:sp>
            <p:nvSpPr>
              <p:cNvPr id="849940" name="Rectangle 39"/>
              <p:cNvSpPr>
                <a:spLocks noChangeArrowheads="1"/>
              </p:cNvSpPr>
              <p:nvPr/>
            </p:nvSpPr>
            <p:spPr bwMode="gray">
              <a:xfrm rot="-2989904">
                <a:off x="4163" y="2207"/>
                <a:ext cx="605" cy="121"/>
              </a:xfrm>
              <a:prstGeom prst="rect">
                <a:avLst/>
              </a:prstGeom>
              <a:gradFill rotWithShape="1">
                <a:gsLst>
                  <a:gs pos="0">
                    <a:srgbClr val="454545"/>
                  </a:gs>
                  <a:gs pos="50000">
                    <a:srgbClr val="969696"/>
                  </a:gs>
                  <a:gs pos="100000">
                    <a:srgbClr val="454545"/>
                  </a:gs>
                </a:gsLst>
                <a:lin ang="5400000" scaled="1"/>
              </a:gradFill>
              <a:ln w="9525" algn="ctr">
                <a:noFill/>
                <a:miter lim="800000"/>
              </a:ln>
            </p:spPr>
            <p:txBody>
              <a:bodyPr wrap="none" anchor="ctr"/>
              <a:lstStyle/>
              <a:p>
                <a:endParaRPr lang="zh-CN" altLang="en-US"/>
              </a:p>
            </p:txBody>
          </p:sp>
          <p:sp>
            <p:nvSpPr>
              <p:cNvPr id="849941" name="Rectangle 40"/>
              <p:cNvSpPr>
                <a:spLocks noChangeArrowheads="1"/>
              </p:cNvSpPr>
              <p:nvPr/>
            </p:nvSpPr>
            <p:spPr bwMode="gray">
              <a:xfrm rot="12141515" flipV="1">
                <a:off x="3954" y="1437"/>
                <a:ext cx="677" cy="121"/>
              </a:xfrm>
              <a:prstGeom prst="rect">
                <a:avLst/>
              </a:prstGeom>
              <a:gradFill rotWithShape="1">
                <a:gsLst>
                  <a:gs pos="0">
                    <a:srgbClr val="454545"/>
                  </a:gs>
                  <a:gs pos="50000">
                    <a:srgbClr val="969696"/>
                  </a:gs>
                  <a:gs pos="100000">
                    <a:srgbClr val="454545"/>
                  </a:gs>
                </a:gsLst>
                <a:lin ang="5400000" scaled="1"/>
              </a:gradFill>
              <a:ln w="9525" algn="ctr">
                <a:noFill/>
                <a:miter lim="800000"/>
              </a:ln>
            </p:spPr>
            <p:txBody>
              <a:bodyPr wrap="none" anchor="ctr"/>
              <a:lstStyle/>
              <a:p>
                <a:endParaRPr lang="zh-CN" altLang="en-US"/>
              </a:p>
            </p:txBody>
          </p:sp>
          <p:grpSp>
            <p:nvGrpSpPr>
              <p:cNvPr id="849942" name="Group 41"/>
              <p:cNvGrpSpPr/>
              <p:nvPr/>
            </p:nvGrpSpPr>
            <p:grpSpPr bwMode="auto">
              <a:xfrm>
                <a:off x="4480" y="1309"/>
                <a:ext cx="1014" cy="1002"/>
                <a:chOff x="2016" y="1920"/>
                <a:chExt cx="1680" cy="1680"/>
              </a:xfrm>
            </p:grpSpPr>
            <p:sp>
              <p:nvSpPr>
                <p:cNvPr id="259114" name="Oval 42"/>
                <p:cNvSpPr>
                  <a:spLocks noChangeArrowheads="1"/>
                </p:cNvSpPr>
                <p:nvPr/>
              </p:nvSpPr>
              <p:spPr bwMode="gray">
                <a:xfrm>
                  <a:off x="2016" y="1920"/>
                  <a:ext cx="1680" cy="1680"/>
                </a:xfrm>
                <a:prstGeom prst="ellipse">
                  <a:avLst/>
                </a:prstGeom>
                <a:gradFill rotWithShape="1">
                  <a:gsLst>
                    <a:gs pos="0">
                      <a:schemeClr val="folHlink"/>
                    </a:gs>
                    <a:gs pos="100000">
                      <a:schemeClr val="folHlink">
                        <a:gamma/>
                        <a:shade val="24314"/>
                        <a:invGamma/>
                      </a:schemeClr>
                    </a:gs>
                  </a:gsLst>
                  <a:lin ang="5400000" scaled="1"/>
                </a:gradFill>
                <a:ln w="9525">
                  <a:noFill/>
                  <a:round/>
                </a:ln>
                <a:effectLst/>
              </p:spPr>
              <p:txBody>
                <a:bodyPr wrap="none" anchor="ctr"/>
                <a:lstStyle/>
                <a:p>
                  <a:pPr>
                    <a:defRPr/>
                  </a:pPr>
                  <a:endParaRPr lang="zh-CN" altLang="en-US">
                    <a:latin typeface="Arial" pitchFamily="34" charset="0"/>
                    <a:ea typeface="宋体" pitchFamily="2" charset="-122"/>
                  </a:endParaRPr>
                </a:p>
              </p:txBody>
            </p:sp>
            <p:sp>
              <p:nvSpPr>
                <p:cNvPr id="849956" name="Freeform 43"/>
                <p:cNvSpPr/>
                <p:nvPr/>
              </p:nvSpPr>
              <p:spPr bwMode="gray">
                <a:xfrm>
                  <a:off x="2208" y="1948"/>
                  <a:ext cx="1296" cy="634"/>
                </a:xfrm>
                <a:custGeom>
                  <a:avLst/>
                  <a:gdLst>
                    <a:gd name="T0" fmla="*/ 1054 w 1321"/>
                    <a:gd name="T1" fmla="*/ 112 h 712"/>
                    <a:gd name="T2" fmla="*/ 1067 w 1321"/>
                    <a:gd name="T3" fmla="*/ 124 h 712"/>
                    <a:gd name="T4" fmla="*/ 1070 w 1321"/>
                    <a:gd name="T5" fmla="*/ 134 h 712"/>
                    <a:gd name="T6" fmla="*/ 1065 w 1321"/>
                    <a:gd name="T7" fmla="*/ 144 h 712"/>
                    <a:gd name="T8" fmla="*/ 1052 w 1321"/>
                    <a:gd name="T9" fmla="*/ 152 h 712"/>
                    <a:gd name="T10" fmla="*/ 1031 w 1321"/>
                    <a:gd name="T11" fmla="*/ 162 h 712"/>
                    <a:gd name="T12" fmla="*/ 1004 w 1321"/>
                    <a:gd name="T13" fmla="*/ 169 h 712"/>
                    <a:gd name="T14" fmla="*/ 969 w 1321"/>
                    <a:gd name="T15" fmla="*/ 175 h 712"/>
                    <a:gd name="T16" fmla="*/ 930 w 1321"/>
                    <a:gd name="T17" fmla="*/ 182 h 712"/>
                    <a:gd name="T18" fmla="*/ 885 w 1321"/>
                    <a:gd name="T19" fmla="*/ 186 h 712"/>
                    <a:gd name="T20" fmla="*/ 836 w 1321"/>
                    <a:gd name="T21" fmla="*/ 191 h 712"/>
                    <a:gd name="T22" fmla="*/ 784 w 1321"/>
                    <a:gd name="T23" fmla="*/ 192 h 712"/>
                    <a:gd name="T24" fmla="*/ 726 w 1321"/>
                    <a:gd name="T25" fmla="*/ 197 h 712"/>
                    <a:gd name="T26" fmla="*/ 668 w 1321"/>
                    <a:gd name="T27" fmla="*/ 198 h 712"/>
                    <a:gd name="T28" fmla="*/ 645 w 1321"/>
                    <a:gd name="T29" fmla="*/ 199 h 712"/>
                    <a:gd name="T30" fmla="*/ 386 w 1321"/>
                    <a:gd name="T31" fmla="*/ 199 h 712"/>
                    <a:gd name="T32" fmla="*/ 382 w 1321"/>
                    <a:gd name="T33" fmla="*/ 199 h 712"/>
                    <a:gd name="T34" fmla="*/ 331 w 1321"/>
                    <a:gd name="T35" fmla="*/ 198 h 712"/>
                    <a:gd name="T36" fmla="*/ 282 w 1321"/>
                    <a:gd name="T37" fmla="*/ 197 h 712"/>
                    <a:gd name="T38" fmla="*/ 235 w 1321"/>
                    <a:gd name="T39" fmla="*/ 194 h 712"/>
                    <a:gd name="T40" fmla="*/ 191 w 1321"/>
                    <a:gd name="T41" fmla="*/ 191 h 712"/>
                    <a:gd name="T42" fmla="*/ 152 w 1321"/>
                    <a:gd name="T43" fmla="*/ 189 h 712"/>
                    <a:gd name="T44" fmla="*/ 116 w 1321"/>
                    <a:gd name="T45" fmla="*/ 184 h 712"/>
                    <a:gd name="T46" fmla="*/ 80 w 1321"/>
                    <a:gd name="T47" fmla="*/ 181 h 712"/>
                    <a:gd name="T48" fmla="*/ 56 w 1321"/>
                    <a:gd name="T49" fmla="*/ 176 h 712"/>
                    <a:gd name="T50" fmla="*/ 28 w 1321"/>
                    <a:gd name="T51" fmla="*/ 170 h 712"/>
                    <a:gd name="T52" fmla="*/ 18 w 1321"/>
                    <a:gd name="T53" fmla="*/ 163 h 712"/>
                    <a:gd name="T54" fmla="*/ 6 w 1321"/>
                    <a:gd name="T55" fmla="*/ 155 h 712"/>
                    <a:gd name="T56" fmla="*/ 0 w 1321"/>
                    <a:gd name="T57" fmla="*/ 146 h 712"/>
                    <a:gd name="T58" fmla="*/ 0 w 1321"/>
                    <a:gd name="T59" fmla="*/ 145 h 712"/>
                    <a:gd name="T60" fmla="*/ 4 w 1321"/>
                    <a:gd name="T61" fmla="*/ 134 h 712"/>
                    <a:gd name="T62" fmla="*/ 16 w 1321"/>
                    <a:gd name="T63" fmla="*/ 125 h 712"/>
                    <a:gd name="T64" fmla="*/ 40 w 1321"/>
                    <a:gd name="T65" fmla="*/ 103 h 712"/>
                    <a:gd name="T66" fmla="*/ 75 w 1321"/>
                    <a:gd name="T67" fmla="*/ 83 h 712"/>
                    <a:gd name="T68" fmla="*/ 120 w 1321"/>
                    <a:gd name="T69" fmla="*/ 66 h 712"/>
                    <a:gd name="T70" fmla="*/ 166 w 1321"/>
                    <a:gd name="T71" fmla="*/ 48 h 712"/>
                    <a:gd name="T72" fmla="*/ 219 w 1321"/>
                    <a:gd name="T73" fmla="*/ 34 h 712"/>
                    <a:gd name="T74" fmla="*/ 277 w 1321"/>
                    <a:gd name="T75" fmla="*/ 23 h 712"/>
                    <a:gd name="T76" fmla="*/ 336 w 1321"/>
                    <a:gd name="T77" fmla="*/ 12 h 712"/>
                    <a:gd name="T78" fmla="*/ 403 w 1321"/>
                    <a:gd name="T79" fmla="*/ 6 h 712"/>
                    <a:gd name="T80" fmla="*/ 471 w 1321"/>
                    <a:gd name="T81" fmla="*/ 4 h 712"/>
                    <a:gd name="T82" fmla="*/ 541 w 1321"/>
                    <a:gd name="T83" fmla="*/ 0 h 712"/>
                    <a:gd name="T84" fmla="*/ 541 w 1321"/>
                    <a:gd name="T85" fmla="*/ 0 h 712"/>
                    <a:gd name="T86" fmla="*/ 615 w 1321"/>
                    <a:gd name="T87" fmla="*/ 4 h 712"/>
                    <a:gd name="T88" fmla="*/ 687 w 1321"/>
                    <a:gd name="T89" fmla="*/ 6 h 712"/>
                    <a:gd name="T90" fmla="*/ 755 w 1321"/>
                    <a:gd name="T91" fmla="*/ 14 h 712"/>
                    <a:gd name="T92" fmla="*/ 819 w 1321"/>
                    <a:gd name="T93" fmla="*/ 25 h 712"/>
                    <a:gd name="T94" fmla="*/ 877 w 1321"/>
                    <a:gd name="T95" fmla="*/ 38 h 712"/>
                    <a:gd name="T96" fmla="*/ 931 w 1321"/>
                    <a:gd name="T97" fmla="*/ 54 h 712"/>
                    <a:gd name="T98" fmla="*/ 979 w 1321"/>
                    <a:gd name="T99" fmla="*/ 71 h 712"/>
                    <a:gd name="T100" fmla="*/ 1020 w 1321"/>
                    <a:gd name="T101" fmla="*/ 91 h 712"/>
                    <a:gd name="T102" fmla="*/ 1054 w 1321"/>
                    <a:gd name="T103" fmla="*/ 112 h 712"/>
                    <a:gd name="T104" fmla="*/ 1054 w 1321"/>
                    <a:gd name="T105" fmla="*/ 112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gs>
                  </a:gsLst>
                  <a:lin ang="5400000" scaled="1"/>
                </a:gradFill>
                <a:ln w="0">
                  <a:noFill/>
                  <a:round/>
                </a:ln>
              </p:spPr>
              <p:txBody>
                <a:bodyPr/>
                <a:lstStyle/>
                <a:p>
                  <a:endParaRPr lang="zh-CN" altLang="en-US"/>
                </a:p>
              </p:txBody>
            </p:sp>
          </p:grpSp>
          <p:sp>
            <p:nvSpPr>
              <p:cNvPr id="259116" name="Text Box 44"/>
              <p:cNvSpPr txBox="1">
                <a:spLocks noChangeArrowheads="1"/>
              </p:cNvSpPr>
              <p:nvPr/>
            </p:nvSpPr>
            <p:spPr bwMode="gray">
              <a:xfrm>
                <a:off x="4814" y="1721"/>
                <a:ext cx="400" cy="365"/>
              </a:xfrm>
              <a:prstGeom prst="rect">
                <a:avLst/>
              </a:prstGeom>
              <a:noFill/>
              <a:ln w="9525">
                <a:noFill/>
                <a:miter lim="800000"/>
              </a:ln>
              <a:effectLst/>
            </p:spPr>
            <p:txBody>
              <a:bodyPr wrap="none">
                <a:spAutoFit/>
              </a:bodyPr>
              <a:lstStyle/>
              <a:p>
                <a:pPr algn="ctr" eaLnBrk="0" hangingPunct="0">
                  <a:defRPr/>
                </a:pPr>
                <a:r>
                  <a:rPr lang="en-US" altLang="zh-CN" sz="3200" b="1">
                    <a:solidFill>
                      <a:srgbClr val="FFFFFF"/>
                    </a:solidFill>
                    <a:effectLst>
                      <a:outerShdw blurRad="38100" dist="38100" dir="2700000" algn="tl">
                        <a:srgbClr val="C0C0C0"/>
                      </a:outerShdw>
                    </a:effectLst>
                    <a:latin typeface="Arial" pitchFamily="34" charset="0"/>
                    <a:ea typeface="宋体" pitchFamily="2" charset="-122"/>
                  </a:rPr>
                  <a:t>29</a:t>
                </a:r>
              </a:p>
            </p:txBody>
          </p:sp>
          <p:grpSp>
            <p:nvGrpSpPr>
              <p:cNvPr id="849944" name="Group 45"/>
              <p:cNvGrpSpPr/>
              <p:nvPr/>
            </p:nvGrpSpPr>
            <p:grpSpPr bwMode="auto">
              <a:xfrm>
                <a:off x="3591" y="1055"/>
                <a:ext cx="528" cy="672"/>
                <a:chOff x="4521" y="945"/>
                <a:chExt cx="528" cy="672"/>
              </a:xfrm>
            </p:grpSpPr>
            <p:sp>
              <p:nvSpPr>
                <p:cNvPr id="849950" name="Oval 46"/>
                <p:cNvSpPr>
                  <a:spLocks noChangeArrowheads="1"/>
                </p:cNvSpPr>
                <p:nvPr/>
              </p:nvSpPr>
              <p:spPr bwMode="gray">
                <a:xfrm>
                  <a:off x="4581" y="1487"/>
                  <a:ext cx="468" cy="130"/>
                </a:xfrm>
                <a:prstGeom prst="ellipse">
                  <a:avLst/>
                </a:prstGeom>
                <a:gradFill rotWithShape="1">
                  <a:gsLst>
                    <a:gs pos="0">
                      <a:srgbClr val="B2B2B2"/>
                    </a:gs>
                    <a:gs pos="100000">
                      <a:srgbClr val="FFFFFF"/>
                    </a:gs>
                  </a:gsLst>
                  <a:path path="shape">
                    <a:fillToRect l="50000" t="50000" r="50000" b="50000"/>
                  </a:path>
                </a:gradFill>
                <a:ln w="9525">
                  <a:noFill/>
                  <a:round/>
                </a:ln>
              </p:spPr>
              <p:txBody>
                <a:bodyPr wrap="none" anchor="ctr"/>
                <a:lstStyle/>
                <a:p>
                  <a:pPr algn="ctr"/>
                  <a:endParaRPr lang="zh-CN" altLang="zh-CN"/>
                </a:p>
              </p:txBody>
            </p:sp>
            <p:grpSp>
              <p:nvGrpSpPr>
                <p:cNvPr id="849951" name="Group 47"/>
                <p:cNvGrpSpPr/>
                <p:nvPr/>
              </p:nvGrpSpPr>
              <p:grpSpPr bwMode="auto">
                <a:xfrm>
                  <a:off x="4521" y="945"/>
                  <a:ext cx="508" cy="521"/>
                  <a:chOff x="2016" y="1920"/>
                  <a:chExt cx="1680" cy="1680"/>
                </a:xfrm>
              </p:grpSpPr>
              <p:sp>
                <p:nvSpPr>
                  <p:cNvPr id="259120" name="Oval 48"/>
                  <p:cNvSpPr>
                    <a:spLocks noChangeArrowheads="1"/>
                  </p:cNvSpPr>
                  <p:nvPr/>
                </p:nvSpPr>
                <p:spPr bwMode="gray">
                  <a:xfrm>
                    <a:off x="2016" y="1920"/>
                    <a:ext cx="1680" cy="1680"/>
                  </a:xfrm>
                  <a:prstGeom prst="ellipse">
                    <a:avLst/>
                  </a:prstGeom>
                  <a:gradFill rotWithShape="1">
                    <a:gsLst>
                      <a:gs pos="0">
                        <a:schemeClr val="accent2"/>
                      </a:gs>
                      <a:gs pos="100000">
                        <a:schemeClr val="accent2">
                          <a:gamma/>
                          <a:shade val="72549"/>
                          <a:invGamma/>
                        </a:schemeClr>
                      </a:gs>
                    </a:gsLst>
                    <a:lin ang="5400000" scaled="1"/>
                  </a:gradFill>
                  <a:ln w="9525">
                    <a:noFill/>
                    <a:round/>
                  </a:ln>
                  <a:effectLst/>
                </p:spPr>
                <p:txBody>
                  <a:bodyPr wrap="none" anchor="ctr"/>
                  <a:lstStyle/>
                  <a:p>
                    <a:pPr>
                      <a:defRPr/>
                    </a:pPr>
                    <a:endParaRPr lang="zh-CN" altLang="en-US">
                      <a:latin typeface="Arial" pitchFamily="34" charset="0"/>
                      <a:ea typeface="宋体" pitchFamily="2" charset="-122"/>
                    </a:endParaRPr>
                  </a:p>
                </p:txBody>
              </p:sp>
              <p:sp>
                <p:nvSpPr>
                  <p:cNvPr id="849954" name="Freeform 49"/>
                  <p:cNvSpPr/>
                  <p:nvPr/>
                </p:nvSpPr>
                <p:spPr bwMode="gray">
                  <a:xfrm>
                    <a:off x="2208" y="1948"/>
                    <a:ext cx="1296" cy="634"/>
                  </a:xfrm>
                  <a:custGeom>
                    <a:avLst/>
                    <a:gdLst>
                      <a:gd name="T0" fmla="*/ 1054 w 1321"/>
                      <a:gd name="T1" fmla="*/ 112 h 712"/>
                      <a:gd name="T2" fmla="*/ 1067 w 1321"/>
                      <a:gd name="T3" fmla="*/ 124 h 712"/>
                      <a:gd name="T4" fmla="*/ 1070 w 1321"/>
                      <a:gd name="T5" fmla="*/ 134 h 712"/>
                      <a:gd name="T6" fmla="*/ 1065 w 1321"/>
                      <a:gd name="T7" fmla="*/ 144 h 712"/>
                      <a:gd name="T8" fmla="*/ 1052 w 1321"/>
                      <a:gd name="T9" fmla="*/ 152 h 712"/>
                      <a:gd name="T10" fmla="*/ 1031 w 1321"/>
                      <a:gd name="T11" fmla="*/ 162 h 712"/>
                      <a:gd name="T12" fmla="*/ 1004 w 1321"/>
                      <a:gd name="T13" fmla="*/ 169 h 712"/>
                      <a:gd name="T14" fmla="*/ 969 w 1321"/>
                      <a:gd name="T15" fmla="*/ 175 h 712"/>
                      <a:gd name="T16" fmla="*/ 930 w 1321"/>
                      <a:gd name="T17" fmla="*/ 182 h 712"/>
                      <a:gd name="T18" fmla="*/ 885 w 1321"/>
                      <a:gd name="T19" fmla="*/ 186 h 712"/>
                      <a:gd name="T20" fmla="*/ 836 w 1321"/>
                      <a:gd name="T21" fmla="*/ 191 h 712"/>
                      <a:gd name="T22" fmla="*/ 784 w 1321"/>
                      <a:gd name="T23" fmla="*/ 192 h 712"/>
                      <a:gd name="T24" fmla="*/ 726 w 1321"/>
                      <a:gd name="T25" fmla="*/ 197 h 712"/>
                      <a:gd name="T26" fmla="*/ 668 w 1321"/>
                      <a:gd name="T27" fmla="*/ 198 h 712"/>
                      <a:gd name="T28" fmla="*/ 645 w 1321"/>
                      <a:gd name="T29" fmla="*/ 199 h 712"/>
                      <a:gd name="T30" fmla="*/ 386 w 1321"/>
                      <a:gd name="T31" fmla="*/ 199 h 712"/>
                      <a:gd name="T32" fmla="*/ 382 w 1321"/>
                      <a:gd name="T33" fmla="*/ 199 h 712"/>
                      <a:gd name="T34" fmla="*/ 331 w 1321"/>
                      <a:gd name="T35" fmla="*/ 198 h 712"/>
                      <a:gd name="T36" fmla="*/ 282 w 1321"/>
                      <a:gd name="T37" fmla="*/ 197 h 712"/>
                      <a:gd name="T38" fmla="*/ 235 w 1321"/>
                      <a:gd name="T39" fmla="*/ 194 h 712"/>
                      <a:gd name="T40" fmla="*/ 191 w 1321"/>
                      <a:gd name="T41" fmla="*/ 191 h 712"/>
                      <a:gd name="T42" fmla="*/ 152 w 1321"/>
                      <a:gd name="T43" fmla="*/ 189 h 712"/>
                      <a:gd name="T44" fmla="*/ 116 w 1321"/>
                      <a:gd name="T45" fmla="*/ 184 h 712"/>
                      <a:gd name="T46" fmla="*/ 80 w 1321"/>
                      <a:gd name="T47" fmla="*/ 181 h 712"/>
                      <a:gd name="T48" fmla="*/ 56 w 1321"/>
                      <a:gd name="T49" fmla="*/ 176 h 712"/>
                      <a:gd name="T50" fmla="*/ 28 w 1321"/>
                      <a:gd name="T51" fmla="*/ 170 h 712"/>
                      <a:gd name="T52" fmla="*/ 18 w 1321"/>
                      <a:gd name="T53" fmla="*/ 163 h 712"/>
                      <a:gd name="T54" fmla="*/ 6 w 1321"/>
                      <a:gd name="T55" fmla="*/ 155 h 712"/>
                      <a:gd name="T56" fmla="*/ 0 w 1321"/>
                      <a:gd name="T57" fmla="*/ 146 h 712"/>
                      <a:gd name="T58" fmla="*/ 0 w 1321"/>
                      <a:gd name="T59" fmla="*/ 145 h 712"/>
                      <a:gd name="T60" fmla="*/ 4 w 1321"/>
                      <a:gd name="T61" fmla="*/ 134 h 712"/>
                      <a:gd name="T62" fmla="*/ 16 w 1321"/>
                      <a:gd name="T63" fmla="*/ 125 h 712"/>
                      <a:gd name="T64" fmla="*/ 40 w 1321"/>
                      <a:gd name="T65" fmla="*/ 103 h 712"/>
                      <a:gd name="T66" fmla="*/ 75 w 1321"/>
                      <a:gd name="T67" fmla="*/ 83 h 712"/>
                      <a:gd name="T68" fmla="*/ 120 w 1321"/>
                      <a:gd name="T69" fmla="*/ 66 h 712"/>
                      <a:gd name="T70" fmla="*/ 166 w 1321"/>
                      <a:gd name="T71" fmla="*/ 48 h 712"/>
                      <a:gd name="T72" fmla="*/ 219 w 1321"/>
                      <a:gd name="T73" fmla="*/ 34 h 712"/>
                      <a:gd name="T74" fmla="*/ 277 w 1321"/>
                      <a:gd name="T75" fmla="*/ 23 h 712"/>
                      <a:gd name="T76" fmla="*/ 336 w 1321"/>
                      <a:gd name="T77" fmla="*/ 12 h 712"/>
                      <a:gd name="T78" fmla="*/ 403 w 1321"/>
                      <a:gd name="T79" fmla="*/ 6 h 712"/>
                      <a:gd name="T80" fmla="*/ 471 w 1321"/>
                      <a:gd name="T81" fmla="*/ 4 h 712"/>
                      <a:gd name="T82" fmla="*/ 541 w 1321"/>
                      <a:gd name="T83" fmla="*/ 0 h 712"/>
                      <a:gd name="T84" fmla="*/ 541 w 1321"/>
                      <a:gd name="T85" fmla="*/ 0 h 712"/>
                      <a:gd name="T86" fmla="*/ 615 w 1321"/>
                      <a:gd name="T87" fmla="*/ 4 h 712"/>
                      <a:gd name="T88" fmla="*/ 687 w 1321"/>
                      <a:gd name="T89" fmla="*/ 6 h 712"/>
                      <a:gd name="T90" fmla="*/ 755 w 1321"/>
                      <a:gd name="T91" fmla="*/ 14 h 712"/>
                      <a:gd name="T92" fmla="*/ 819 w 1321"/>
                      <a:gd name="T93" fmla="*/ 25 h 712"/>
                      <a:gd name="T94" fmla="*/ 877 w 1321"/>
                      <a:gd name="T95" fmla="*/ 38 h 712"/>
                      <a:gd name="T96" fmla="*/ 931 w 1321"/>
                      <a:gd name="T97" fmla="*/ 54 h 712"/>
                      <a:gd name="T98" fmla="*/ 979 w 1321"/>
                      <a:gd name="T99" fmla="*/ 71 h 712"/>
                      <a:gd name="T100" fmla="*/ 1020 w 1321"/>
                      <a:gd name="T101" fmla="*/ 91 h 712"/>
                      <a:gd name="T102" fmla="*/ 1054 w 1321"/>
                      <a:gd name="T103" fmla="*/ 112 h 712"/>
                      <a:gd name="T104" fmla="*/ 1054 w 1321"/>
                      <a:gd name="T105" fmla="*/ 112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2"/>
                      </a:gs>
                    </a:gsLst>
                    <a:lin ang="5400000" scaled="1"/>
                  </a:gradFill>
                  <a:ln w="0">
                    <a:noFill/>
                    <a:round/>
                  </a:ln>
                </p:spPr>
                <p:txBody>
                  <a:bodyPr/>
                  <a:lstStyle/>
                  <a:p>
                    <a:endParaRPr lang="zh-CN" altLang="en-US"/>
                  </a:p>
                </p:txBody>
              </p:sp>
            </p:grpSp>
            <p:sp>
              <p:nvSpPr>
                <p:cNvPr id="259122" name="Text Box 50"/>
                <p:cNvSpPr txBox="1">
                  <a:spLocks noChangeArrowheads="1"/>
                </p:cNvSpPr>
                <p:nvPr/>
              </p:nvSpPr>
              <p:spPr bwMode="gray">
                <a:xfrm>
                  <a:off x="4645" y="1049"/>
                  <a:ext cx="258" cy="365"/>
                </a:xfrm>
                <a:prstGeom prst="rect">
                  <a:avLst/>
                </a:prstGeom>
                <a:noFill/>
                <a:ln w="9525">
                  <a:noFill/>
                  <a:miter lim="800000"/>
                </a:ln>
                <a:effectLst/>
              </p:spPr>
              <p:txBody>
                <a:bodyPr wrap="none">
                  <a:spAutoFit/>
                </a:bodyPr>
                <a:lstStyle/>
                <a:p>
                  <a:pPr algn="ctr" eaLnBrk="0" hangingPunct="0">
                    <a:defRPr/>
                  </a:pPr>
                  <a:r>
                    <a:rPr lang="en-US" altLang="zh-CN" sz="3200" b="1">
                      <a:solidFill>
                        <a:srgbClr val="FFFFFF"/>
                      </a:solidFill>
                      <a:effectLst>
                        <a:outerShdw blurRad="38100" dist="38100" dir="2700000" algn="tl">
                          <a:srgbClr val="C0C0C0"/>
                        </a:outerShdw>
                      </a:effectLst>
                      <a:latin typeface="Arial" pitchFamily="34" charset="0"/>
                      <a:ea typeface="宋体" pitchFamily="2" charset="-122"/>
                    </a:rPr>
                    <a:t>1</a:t>
                  </a:r>
                </a:p>
              </p:txBody>
            </p:sp>
          </p:grpSp>
          <p:grpSp>
            <p:nvGrpSpPr>
              <p:cNvPr id="849945" name="Group 51"/>
              <p:cNvGrpSpPr/>
              <p:nvPr/>
            </p:nvGrpSpPr>
            <p:grpSpPr bwMode="auto">
              <a:xfrm>
                <a:off x="3306" y="2250"/>
                <a:ext cx="1268" cy="1253"/>
                <a:chOff x="2016" y="1920"/>
                <a:chExt cx="1680" cy="1680"/>
              </a:xfrm>
            </p:grpSpPr>
            <p:sp>
              <p:nvSpPr>
                <p:cNvPr id="259124" name="Oval 52"/>
                <p:cNvSpPr>
                  <a:spLocks noChangeArrowheads="1"/>
                </p:cNvSpPr>
                <p:nvPr/>
              </p:nvSpPr>
              <p:spPr bwMode="gray">
                <a:xfrm>
                  <a:off x="2016" y="1920"/>
                  <a:ext cx="1680" cy="1680"/>
                </a:xfrm>
                <a:prstGeom prst="ellipse">
                  <a:avLst/>
                </a:prstGeom>
                <a:gradFill rotWithShape="1">
                  <a:gsLst>
                    <a:gs pos="0">
                      <a:schemeClr val="hlink"/>
                    </a:gs>
                    <a:gs pos="100000">
                      <a:schemeClr val="hlink">
                        <a:gamma/>
                        <a:shade val="54510"/>
                        <a:invGamma/>
                      </a:schemeClr>
                    </a:gs>
                  </a:gsLst>
                  <a:lin ang="5400000" scaled="1"/>
                </a:gradFill>
                <a:ln w="9525">
                  <a:noFill/>
                  <a:round/>
                </a:ln>
                <a:effectLst/>
              </p:spPr>
              <p:txBody>
                <a:bodyPr wrap="none" anchor="ctr"/>
                <a:lstStyle/>
                <a:p>
                  <a:pPr>
                    <a:defRPr/>
                  </a:pPr>
                  <a:endParaRPr lang="zh-CN" altLang="en-US">
                    <a:latin typeface="Arial" pitchFamily="34" charset="0"/>
                    <a:ea typeface="宋体" pitchFamily="2" charset="-122"/>
                  </a:endParaRPr>
                </a:p>
              </p:txBody>
            </p:sp>
            <p:sp>
              <p:nvSpPr>
                <p:cNvPr id="259125" name="Freeform 53"/>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w="0">
                  <a:noFill/>
                  <a:prstDash val="solid"/>
                  <a:round/>
                </a:ln>
                <a:effectLst/>
              </p:spPr>
              <p:txBody>
                <a:bodyPr/>
                <a:lstStyle/>
                <a:p>
                  <a:pPr>
                    <a:defRPr/>
                  </a:pPr>
                  <a:endParaRPr lang="zh-CN" altLang="en-US">
                    <a:latin typeface="Arial" pitchFamily="34" charset="0"/>
                    <a:ea typeface="宋体" pitchFamily="2" charset="-122"/>
                  </a:endParaRPr>
                </a:p>
              </p:txBody>
            </p:sp>
          </p:grpSp>
          <p:sp>
            <p:nvSpPr>
              <p:cNvPr id="259126" name="Text Box 54"/>
              <p:cNvSpPr txBox="1">
                <a:spLocks noChangeArrowheads="1"/>
              </p:cNvSpPr>
              <p:nvPr/>
            </p:nvSpPr>
            <p:spPr bwMode="gray">
              <a:xfrm>
                <a:off x="3675" y="2762"/>
                <a:ext cx="542" cy="365"/>
              </a:xfrm>
              <a:prstGeom prst="rect">
                <a:avLst/>
              </a:prstGeom>
              <a:noFill/>
              <a:ln w="9525">
                <a:noFill/>
                <a:miter lim="800000"/>
              </a:ln>
              <a:effectLst/>
            </p:spPr>
            <p:txBody>
              <a:bodyPr wrap="none">
                <a:spAutoFit/>
              </a:bodyPr>
              <a:lstStyle/>
              <a:p>
                <a:pPr algn="ctr" eaLnBrk="0" hangingPunct="0">
                  <a:defRPr/>
                </a:pPr>
                <a:r>
                  <a:rPr lang="en-US" altLang="zh-CN" sz="3200" b="1">
                    <a:solidFill>
                      <a:srgbClr val="FFFFFF"/>
                    </a:solidFill>
                    <a:effectLst>
                      <a:outerShdw blurRad="38100" dist="38100" dir="2700000" algn="tl">
                        <a:srgbClr val="C0C0C0"/>
                      </a:outerShdw>
                    </a:effectLst>
                    <a:latin typeface="Arial" pitchFamily="34" charset="0"/>
                    <a:ea typeface="宋体" pitchFamily="2" charset="-122"/>
                  </a:rPr>
                  <a:t>300</a:t>
                </a:r>
              </a:p>
            </p:txBody>
          </p:sp>
          <p:sp>
            <p:nvSpPr>
              <p:cNvPr id="849947" name="Oval 55"/>
              <p:cNvSpPr>
                <a:spLocks noChangeArrowheads="1"/>
              </p:cNvSpPr>
              <p:nvPr/>
            </p:nvSpPr>
            <p:spPr bwMode="gray">
              <a:xfrm>
                <a:off x="4566" y="2383"/>
                <a:ext cx="1005" cy="279"/>
              </a:xfrm>
              <a:prstGeom prst="ellipse">
                <a:avLst/>
              </a:prstGeom>
              <a:gradFill rotWithShape="1">
                <a:gsLst>
                  <a:gs pos="0">
                    <a:srgbClr val="B2B2B2"/>
                  </a:gs>
                  <a:gs pos="100000">
                    <a:srgbClr val="FFFFFF"/>
                  </a:gs>
                </a:gsLst>
                <a:path path="shape">
                  <a:fillToRect l="50000" t="50000" r="50000" b="50000"/>
                </a:path>
              </a:gradFill>
              <a:ln w="9525">
                <a:noFill/>
                <a:round/>
              </a:ln>
            </p:spPr>
            <p:txBody>
              <a:bodyPr wrap="none" anchor="ctr"/>
              <a:lstStyle/>
              <a:p>
                <a:pPr algn="ctr"/>
                <a:endParaRPr lang="zh-CN" altLang="zh-CN"/>
              </a:p>
            </p:txBody>
          </p:sp>
        </p:grpSp>
      </p:grpSp>
      <p:sp>
        <p:nvSpPr>
          <p:cNvPr id="849923" name="Rectangle 56"/>
          <p:cNvSpPr>
            <a:spLocks noChangeArrowheads="1"/>
          </p:cNvSpPr>
          <p:nvPr/>
        </p:nvSpPr>
        <p:spPr bwMode="auto">
          <a:xfrm>
            <a:off x="1143000" y="5786438"/>
            <a:ext cx="6215063" cy="377825"/>
          </a:xfrm>
          <a:prstGeom prst="rect">
            <a:avLst/>
          </a:prstGeom>
          <a:solidFill>
            <a:srgbClr val="FF0000"/>
          </a:solidFill>
          <a:ln w="9525">
            <a:noFill/>
            <a:miter lim="800000"/>
          </a:ln>
        </p:spPr>
        <p:txBody>
          <a:bodyPr anchor="ctr"/>
          <a:lstStyle/>
          <a:p>
            <a:r>
              <a:rPr lang="zh-CN" altLang="en-US" sz="2000" b="1">
                <a:solidFill>
                  <a:schemeClr val="bg1"/>
                </a:solidFill>
                <a:latin typeface="微软雅黑"/>
                <a:ea typeface="微软雅黑"/>
                <a:cs typeface="微软雅黑"/>
              </a:rPr>
              <a:t>每一件事故的发生都不是偶尔，它是一个积累的过程。</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
        <p:nvSpPr>
          <p:cNvPr id="2" name="文本框 1"/>
          <p:cNvSpPr txBox="1"/>
          <p:nvPr/>
        </p:nvSpPr>
        <p:spPr>
          <a:xfrm>
            <a:off x="8055610" y="3727450"/>
            <a:ext cx="476250" cy="2005330"/>
          </a:xfrm>
          <a:prstGeom prst="rect">
            <a:avLst/>
          </a:prstGeom>
          <a:ln cap="rnd"/>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marL="285750" indent="-285750">
              <a:buFont typeface="Arial" pitchFamily="34" charset="0"/>
              <a:buChar char="•"/>
            </a:pPr>
            <a:r>
              <a:rPr lang="zh-CN" altLang="en-US" dirty="0" smtClean="0">
                <a:latin typeface="+mj-ea"/>
                <a:ea typeface="+mj-ea"/>
              </a:rPr>
              <a:t>海因里希法则</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945" name="Picture 2"/>
          <p:cNvPicPr>
            <a:picLocks noChangeAspect="1" noChangeArrowheads="1"/>
          </p:cNvPicPr>
          <p:nvPr/>
        </p:nvPicPr>
        <p:blipFill>
          <a:blip r:embed="rId3"/>
          <a:srcRect/>
          <a:stretch>
            <a:fillRect/>
          </a:stretch>
        </p:blipFill>
        <p:spPr bwMode="auto">
          <a:xfrm>
            <a:off x="357188" y="1698625"/>
            <a:ext cx="7019925" cy="4567238"/>
          </a:xfrm>
          <a:prstGeom prst="rect">
            <a:avLst/>
          </a:prstGeom>
          <a:noFill/>
          <a:ln w="9525">
            <a:noFill/>
            <a:miter lim="800000"/>
            <a:headEnd/>
            <a:tailEnd/>
          </a:ln>
        </p:spPr>
      </p:pic>
      <p:grpSp>
        <p:nvGrpSpPr>
          <p:cNvPr id="2" name="Group 3"/>
          <p:cNvGrpSpPr/>
          <p:nvPr/>
        </p:nvGrpSpPr>
        <p:grpSpPr bwMode="auto">
          <a:xfrm>
            <a:off x="3490913" y="1643063"/>
            <a:ext cx="5341937" cy="2855912"/>
            <a:chOff x="2530" y="1117"/>
            <a:chExt cx="3701" cy="2038"/>
          </a:xfrm>
        </p:grpSpPr>
        <p:sp>
          <p:nvSpPr>
            <p:cNvPr id="850964" name="Oval 4"/>
            <p:cNvSpPr>
              <a:spLocks noChangeArrowheads="1"/>
            </p:cNvSpPr>
            <p:nvPr/>
          </p:nvSpPr>
          <p:spPr bwMode="auto">
            <a:xfrm>
              <a:off x="2530" y="1197"/>
              <a:ext cx="2481" cy="1958"/>
            </a:xfrm>
            <a:prstGeom prst="ellipse">
              <a:avLst/>
            </a:prstGeom>
            <a:noFill/>
            <a:ln w="57150">
              <a:solidFill>
                <a:srgbClr val="FF6600"/>
              </a:solidFill>
              <a:round/>
            </a:ln>
          </p:spPr>
          <p:txBody>
            <a:bodyPr wrap="none" anchor="ctr"/>
            <a:lstStyle/>
            <a:p>
              <a:endParaRPr lang="zh-CN" altLang="en-US"/>
            </a:p>
          </p:txBody>
        </p:sp>
        <p:sp>
          <p:nvSpPr>
            <p:cNvPr id="850965" name="Rectangle 5"/>
            <p:cNvSpPr>
              <a:spLocks noChangeArrowheads="1"/>
            </p:cNvSpPr>
            <p:nvPr/>
          </p:nvSpPr>
          <p:spPr bwMode="auto">
            <a:xfrm>
              <a:off x="4714" y="1117"/>
              <a:ext cx="1517" cy="417"/>
            </a:xfrm>
            <a:prstGeom prst="rect">
              <a:avLst/>
            </a:prstGeom>
            <a:noFill/>
            <a:ln w="9525">
              <a:noFill/>
              <a:miter lim="800000"/>
            </a:ln>
          </p:spPr>
          <p:txBody>
            <a:bodyPr lIns="8206" tIns="0" rIns="8206" bIns="0" anchor="ctr">
              <a:spAutoFit/>
            </a:bodyPr>
            <a:lstStyle/>
            <a:p>
              <a:pPr>
                <a:lnSpc>
                  <a:spcPct val="95000"/>
                </a:lnSpc>
              </a:pPr>
              <a:r>
                <a:rPr lang="zh-CN" altLang="en-US" sz="2000">
                  <a:latin typeface="微软雅黑"/>
                  <a:ea typeface="微软雅黑"/>
                  <a:cs typeface="微软雅黑"/>
                </a:rPr>
                <a:t>强调的是：</a:t>
              </a:r>
              <a:endParaRPr lang="en-US" altLang="zh-CN" sz="2000">
                <a:latin typeface="微软雅黑"/>
                <a:ea typeface="微软雅黑"/>
                <a:cs typeface="微软雅黑"/>
              </a:endParaRPr>
            </a:p>
            <a:p>
              <a:pPr>
                <a:lnSpc>
                  <a:spcPct val="95000"/>
                </a:lnSpc>
              </a:pPr>
              <a:r>
                <a:rPr lang="zh-CN" altLang="en-US" sz="2000">
                  <a:latin typeface="微软雅黑"/>
                  <a:ea typeface="微软雅黑"/>
                  <a:cs typeface="微软雅黑"/>
                </a:rPr>
                <a:t>把关注重点从这儿</a:t>
              </a:r>
            </a:p>
          </p:txBody>
        </p:sp>
      </p:grpSp>
      <p:grpSp>
        <p:nvGrpSpPr>
          <p:cNvPr id="3" name="Group 6"/>
          <p:cNvGrpSpPr/>
          <p:nvPr/>
        </p:nvGrpSpPr>
        <p:grpSpPr bwMode="auto">
          <a:xfrm>
            <a:off x="3081338" y="2387600"/>
            <a:ext cx="5776912" cy="3879850"/>
            <a:chOff x="2213" y="1691"/>
            <a:chExt cx="4003" cy="2770"/>
          </a:xfrm>
        </p:grpSpPr>
        <p:sp>
          <p:nvSpPr>
            <p:cNvPr id="850961" name="Oval 7"/>
            <p:cNvSpPr>
              <a:spLocks noChangeArrowheads="1"/>
            </p:cNvSpPr>
            <p:nvPr/>
          </p:nvSpPr>
          <p:spPr bwMode="auto">
            <a:xfrm>
              <a:off x="2213" y="3210"/>
              <a:ext cx="3009" cy="1251"/>
            </a:xfrm>
            <a:prstGeom prst="ellipse">
              <a:avLst/>
            </a:prstGeom>
            <a:noFill/>
            <a:ln w="57150">
              <a:solidFill>
                <a:srgbClr val="FF6600"/>
              </a:solidFill>
              <a:round/>
            </a:ln>
          </p:spPr>
          <p:txBody>
            <a:bodyPr wrap="none" anchor="ctr"/>
            <a:lstStyle/>
            <a:p>
              <a:endParaRPr lang="zh-CN" altLang="en-US"/>
            </a:p>
          </p:txBody>
        </p:sp>
        <p:sp>
          <p:nvSpPr>
            <p:cNvPr id="662536" name="Rectangle 8"/>
            <p:cNvSpPr>
              <a:spLocks noChangeArrowheads="1"/>
            </p:cNvSpPr>
            <p:nvPr/>
          </p:nvSpPr>
          <p:spPr bwMode="auto">
            <a:xfrm>
              <a:off x="5390" y="3502"/>
              <a:ext cx="826" cy="376"/>
            </a:xfrm>
            <a:prstGeom prst="rect">
              <a:avLst/>
            </a:prstGeom>
            <a:noFill/>
            <a:ln w="9525">
              <a:noFill/>
              <a:miter lim="800000"/>
            </a:ln>
            <a:effectLst>
              <a:outerShdw dist="17961" dir="2700000" algn="ctr" rotWithShape="0">
                <a:schemeClr val="bg2"/>
              </a:outerShdw>
            </a:effectLst>
          </p:spPr>
          <p:txBody>
            <a:bodyPr lIns="8206" tIns="0" rIns="8206" bIns="0" anchor="ctr">
              <a:spAutoFit/>
            </a:bodyPr>
            <a:lstStyle/>
            <a:p>
              <a:pPr>
                <a:lnSpc>
                  <a:spcPct val="95000"/>
                </a:lnSpc>
                <a:defRPr/>
              </a:pPr>
              <a:r>
                <a:rPr lang="zh-CN" altLang="en-US" b="1" dirty="0">
                  <a:solidFill>
                    <a:schemeClr val="accent2">
                      <a:lumMod val="75000"/>
                    </a:schemeClr>
                  </a:solidFill>
                  <a:effectLst>
                    <a:outerShdw blurRad="38100" dist="38100" dir="2700000" algn="tl">
                      <a:srgbClr val="C0C0C0"/>
                    </a:outerShdw>
                  </a:effectLst>
                  <a:latin typeface="微软雅黑" pitchFamily="34" charset="-122"/>
                  <a:ea typeface="微软雅黑" pitchFamily="34" charset="-122"/>
                </a:rPr>
                <a:t>转移到</a:t>
              </a:r>
            </a:p>
            <a:p>
              <a:pPr>
                <a:lnSpc>
                  <a:spcPct val="95000"/>
                </a:lnSpc>
                <a:defRPr/>
              </a:pPr>
              <a:r>
                <a:rPr lang="zh-CN" altLang="en-US" b="1" dirty="0">
                  <a:solidFill>
                    <a:schemeClr val="accent2">
                      <a:lumMod val="75000"/>
                    </a:schemeClr>
                  </a:solidFill>
                  <a:effectLst>
                    <a:outerShdw blurRad="38100" dist="38100" dir="2700000" algn="tl">
                      <a:srgbClr val="C0C0C0"/>
                    </a:outerShdw>
                  </a:effectLst>
                  <a:latin typeface="微软雅黑" pitchFamily="34" charset="-122"/>
                  <a:ea typeface="微软雅黑" pitchFamily="34" charset="-122"/>
                </a:rPr>
                <a:t>这儿</a:t>
              </a:r>
            </a:p>
          </p:txBody>
        </p:sp>
        <p:sp>
          <p:nvSpPr>
            <p:cNvPr id="850963" name="AutoShape 9"/>
            <p:cNvSpPr>
              <a:spLocks noChangeArrowheads="1"/>
            </p:cNvSpPr>
            <p:nvPr/>
          </p:nvSpPr>
          <p:spPr bwMode="auto">
            <a:xfrm rot="-966026">
              <a:off x="5377" y="1691"/>
              <a:ext cx="423" cy="1849"/>
            </a:xfrm>
            <a:prstGeom prst="curvedLeftArrow">
              <a:avLst>
                <a:gd name="adj1" fmla="val 87423"/>
                <a:gd name="adj2" fmla="val 174846"/>
                <a:gd name="adj3" fmla="val 33333"/>
              </a:avLst>
            </a:prstGeom>
            <a:solidFill>
              <a:srgbClr val="FF0000"/>
            </a:solidFill>
            <a:ln w="9525">
              <a:solidFill>
                <a:schemeClr val="tx1"/>
              </a:solidFill>
              <a:miter lim="800000"/>
            </a:ln>
          </p:spPr>
          <p:txBody>
            <a:bodyPr wrap="none" anchor="ctr"/>
            <a:lstStyle/>
            <a:p>
              <a:endParaRPr lang="zh-CN" altLang="en-US"/>
            </a:p>
          </p:txBody>
        </p:sp>
      </p:grpSp>
      <p:sp>
        <p:nvSpPr>
          <p:cNvPr id="850948" name="Rectangle 10"/>
          <p:cNvSpPr>
            <a:spLocks noGrp="1" noChangeArrowheads="1"/>
          </p:cNvSpPr>
          <p:nvPr>
            <p:ph type="title"/>
          </p:nvPr>
        </p:nvSpPr>
        <p:spPr>
          <a:xfrm>
            <a:off x="1071563" y="1052513"/>
            <a:ext cx="7777162" cy="468312"/>
          </a:xfrm>
        </p:spPr>
        <p:txBody>
          <a:bodyPr anchor="t"/>
          <a:lstStyle/>
          <a:p>
            <a:r>
              <a:rPr lang="zh-CN" altLang="en-US" sz="2500" smtClean="0">
                <a:ea typeface="华文新魏" pitchFamily="2" charset="-122"/>
              </a:rPr>
              <a:t>安全管理的重点</a:t>
            </a:r>
          </a:p>
        </p:txBody>
      </p:sp>
      <p:sp>
        <p:nvSpPr>
          <p:cNvPr id="850949" name="Text Box 11"/>
          <p:cNvSpPr txBox="1">
            <a:spLocks noChangeArrowheads="1"/>
          </p:cNvSpPr>
          <p:nvPr/>
        </p:nvSpPr>
        <p:spPr bwMode="auto">
          <a:xfrm>
            <a:off x="5581650" y="5287963"/>
            <a:ext cx="461963" cy="755650"/>
          </a:xfrm>
          <a:prstGeom prst="rect">
            <a:avLst/>
          </a:prstGeom>
          <a:noFill/>
          <a:ln w="9525">
            <a:noFill/>
            <a:miter lim="800000"/>
          </a:ln>
        </p:spPr>
        <p:txBody>
          <a:bodyPr vert="eaVert">
            <a:spAutoFit/>
          </a:bodyPr>
          <a:lstStyle/>
          <a:p>
            <a:pPr>
              <a:spcBef>
                <a:spcPct val="50000"/>
              </a:spcBef>
            </a:pPr>
            <a:endParaRPr lang="zh-CN" altLang="en-US">
              <a:latin typeface="微软雅黑"/>
              <a:ea typeface="微软雅黑"/>
              <a:cs typeface="微软雅黑"/>
            </a:endParaRPr>
          </a:p>
        </p:txBody>
      </p:sp>
      <p:sp>
        <p:nvSpPr>
          <p:cNvPr id="850950" name="Text Box 12"/>
          <p:cNvSpPr txBox="1">
            <a:spLocks noChangeArrowheads="1"/>
          </p:cNvSpPr>
          <p:nvPr/>
        </p:nvSpPr>
        <p:spPr bwMode="auto">
          <a:xfrm>
            <a:off x="4818063" y="2643188"/>
            <a:ext cx="839787" cy="346075"/>
          </a:xfrm>
          <a:prstGeom prst="rect">
            <a:avLst/>
          </a:prstGeom>
          <a:solidFill>
            <a:srgbClr val="014D5C"/>
          </a:solidFill>
          <a:ln w="12700">
            <a:noFill/>
            <a:miter lim="800000"/>
            <a:headEnd type="none" w="sm" len="sm"/>
            <a:tailEnd type="none" w="sm" len="sm"/>
          </a:ln>
        </p:spPr>
        <p:txBody>
          <a:bodyPr lIns="101882" tIns="50941" rIns="101882" bIns="50941">
            <a:spAutoFit/>
          </a:bodyPr>
          <a:lstStyle/>
          <a:p>
            <a:pPr defTabSz="1019175">
              <a:spcBef>
                <a:spcPct val="50000"/>
              </a:spcBef>
            </a:pPr>
            <a:r>
              <a:rPr lang="zh-CN" altLang="en-US" sz="1600">
                <a:solidFill>
                  <a:srgbClr val="FFFFFF"/>
                </a:solidFill>
                <a:latin typeface="微软雅黑"/>
                <a:ea typeface="微软雅黑"/>
                <a:cs typeface="微软雅黑"/>
              </a:rPr>
              <a:t>死亡</a:t>
            </a:r>
          </a:p>
        </p:txBody>
      </p:sp>
      <p:sp>
        <p:nvSpPr>
          <p:cNvPr id="850951" name="Text Box 13"/>
          <p:cNvSpPr txBox="1">
            <a:spLocks noChangeArrowheads="1"/>
          </p:cNvSpPr>
          <p:nvPr/>
        </p:nvSpPr>
        <p:spPr bwMode="auto">
          <a:xfrm>
            <a:off x="4584700" y="3141663"/>
            <a:ext cx="1303338" cy="566737"/>
          </a:xfrm>
          <a:prstGeom prst="rect">
            <a:avLst/>
          </a:prstGeom>
          <a:solidFill>
            <a:srgbClr val="014D5C"/>
          </a:solidFill>
          <a:ln w="12700">
            <a:noFill/>
            <a:miter lim="800000"/>
            <a:headEnd type="none" w="sm" len="sm"/>
            <a:tailEnd type="none" w="sm" len="sm"/>
          </a:ln>
        </p:spPr>
        <p:txBody>
          <a:bodyPr lIns="101882" tIns="50941" rIns="101882" bIns="50941">
            <a:spAutoFit/>
          </a:bodyPr>
          <a:lstStyle/>
          <a:p>
            <a:pPr defTabSz="1019175">
              <a:lnSpc>
                <a:spcPct val="70000"/>
              </a:lnSpc>
              <a:spcBef>
                <a:spcPct val="50000"/>
              </a:spcBef>
            </a:pPr>
            <a:r>
              <a:rPr lang="zh-CN" altLang="en-US" sz="1600">
                <a:solidFill>
                  <a:srgbClr val="FFFFFF"/>
                </a:solidFill>
                <a:latin typeface="微软雅黑"/>
                <a:ea typeface="微软雅黑"/>
                <a:cs typeface="微软雅黑"/>
              </a:rPr>
              <a:t>重大伤害</a:t>
            </a:r>
          </a:p>
          <a:p>
            <a:pPr defTabSz="1019175">
              <a:lnSpc>
                <a:spcPct val="70000"/>
              </a:lnSpc>
              <a:spcBef>
                <a:spcPct val="50000"/>
              </a:spcBef>
            </a:pPr>
            <a:r>
              <a:rPr lang="zh-CN" altLang="en-US" sz="1600">
                <a:solidFill>
                  <a:srgbClr val="FFFFFF"/>
                </a:solidFill>
                <a:latin typeface="微软雅黑"/>
                <a:ea typeface="微软雅黑"/>
                <a:cs typeface="微软雅黑"/>
              </a:rPr>
              <a:t>（残疾）</a:t>
            </a:r>
          </a:p>
        </p:txBody>
      </p:sp>
      <p:sp>
        <p:nvSpPr>
          <p:cNvPr id="850952" name="Text Box 14"/>
          <p:cNvSpPr txBox="1">
            <a:spLocks noChangeArrowheads="1"/>
          </p:cNvSpPr>
          <p:nvPr/>
        </p:nvSpPr>
        <p:spPr bwMode="auto">
          <a:xfrm>
            <a:off x="4656138" y="3990975"/>
            <a:ext cx="1303337" cy="273050"/>
          </a:xfrm>
          <a:prstGeom prst="rect">
            <a:avLst/>
          </a:prstGeom>
          <a:solidFill>
            <a:srgbClr val="014D5C"/>
          </a:solidFill>
          <a:ln w="12700">
            <a:noFill/>
            <a:miter lim="800000"/>
            <a:headEnd type="none" w="sm" len="sm"/>
            <a:tailEnd type="none" w="sm" len="sm"/>
          </a:ln>
        </p:spPr>
        <p:txBody>
          <a:bodyPr lIns="101882" tIns="50941" rIns="101882" bIns="50941">
            <a:spAutoFit/>
          </a:bodyPr>
          <a:lstStyle/>
          <a:p>
            <a:pPr defTabSz="1019175">
              <a:lnSpc>
                <a:spcPct val="70000"/>
              </a:lnSpc>
              <a:spcBef>
                <a:spcPct val="50000"/>
              </a:spcBef>
            </a:pPr>
            <a:r>
              <a:rPr lang="zh-CN" altLang="en-US" sz="1600">
                <a:solidFill>
                  <a:srgbClr val="FFFFFF"/>
                </a:solidFill>
                <a:latin typeface="微软雅黑"/>
                <a:ea typeface="微软雅黑"/>
                <a:cs typeface="微软雅黑"/>
              </a:rPr>
              <a:t>可记录事件</a:t>
            </a:r>
          </a:p>
        </p:txBody>
      </p:sp>
      <p:sp>
        <p:nvSpPr>
          <p:cNvPr id="850953" name="Text Box 15"/>
          <p:cNvSpPr txBox="1">
            <a:spLocks noChangeArrowheads="1"/>
          </p:cNvSpPr>
          <p:nvPr/>
        </p:nvSpPr>
        <p:spPr bwMode="auto">
          <a:xfrm>
            <a:off x="4622800" y="4598988"/>
            <a:ext cx="1303338" cy="444500"/>
          </a:xfrm>
          <a:prstGeom prst="rect">
            <a:avLst/>
          </a:prstGeom>
          <a:solidFill>
            <a:srgbClr val="014D5C"/>
          </a:solidFill>
          <a:ln w="12700">
            <a:noFill/>
            <a:miter lim="800000"/>
            <a:headEnd type="none" w="sm" len="sm"/>
            <a:tailEnd type="none" w="sm" len="sm"/>
          </a:ln>
        </p:spPr>
        <p:txBody>
          <a:bodyPr lIns="101882" tIns="50941" rIns="101882" bIns="50941">
            <a:spAutoFit/>
          </a:bodyPr>
          <a:lstStyle/>
          <a:p>
            <a:pPr defTabSz="1019175">
              <a:lnSpc>
                <a:spcPct val="70000"/>
              </a:lnSpc>
              <a:spcBef>
                <a:spcPct val="50000"/>
              </a:spcBef>
            </a:pPr>
            <a:r>
              <a:rPr lang="zh-CN" altLang="en-US" sz="1600">
                <a:solidFill>
                  <a:srgbClr val="FFFFFF"/>
                </a:solidFill>
                <a:latin typeface="微软雅黑"/>
                <a:ea typeface="微软雅黑"/>
                <a:cs typeface="微软雅黑"/>
              </a:rPr>
              <a:t>未遂事件和急救箱事件</a:t>
            </a:r>
          </a:p>
        </p:txBody>
      </p:sp>
      <p:sp>
        <p:nvSpPr>
          <p:cNvPr id="850954" name="Text Box 16"/>
          <p:cNvSpPr txBox="1">
            <a:spLocks noChangeArrowheads="1"/>
          </p:cNvSpPr>
          <p:nvPr/>
        </p:nvSpPr>
        <p:spPr bwMode="auto">
          <a:xfrm>
            <a:off x="3671888" y="5192713"/>
            <a:ext cx="3095625" cy="811212"/>
          </a:xfrm>
          <a:prstGeom prst="rect">
            <a:avLst/>
          </a:prstGeom>
          <a:solidFill>
            <a:srgbClr val="014D5C"/>
          </a:solidFill>
          <a:ln w="12700">
            <a:noFill/>
            <a:miter lim="800000"/>
            <a:headEnd type="none" w="sm" len="sm"/>
            <a:tailEnd type="none" w="sm" len="sm"/>
          </a:ln>
        </p:spPr>
        <p:txBody>
          <a:bodyPr wrap="none" lIns="101882" tIns="50941" rIns="101882" bIns="50941"/>
          <a:lstStyle/>
          <a:p>
            <a:pPr defTabSz="1019175">
              <a:lnSpc>
                <a:spcPct val="40000"/>
              </a:lnSpc>
              <a:spcBef>
                <a:spcPct val="50000"/>
              </a:spcBef>
            </a:pPr>
            <a:endParaRPr lang="zh-CN" altLang="en-US" sz="1600">
              <a:solidFill>
                <a:srgbClr val="FFFFFF"/>
              </a:solidFill>
              <a:latin typeface="微软雅黑"/>
              <a:ea typeface="微软雅黑"/>
              <a:cs typeface="微软雅黑"/>
            </a:endParaRPr>
          </a:p>
          <a:p>
            <a:pPr defTabSz="1019175">
              <a:lnSpc>
                <a:spcPct val="40000"/>
              </a:lnSpc>
              <a:spcBef>
                <a:spcPct val="50000"/>
              </a:spcBef>
            </a:pPr>
            <a:r>
              <a:rPr lang="zh-CN" altLang="en-US" sz="1600">
                <a:solidFill>
                  <a:srgbClr val="FFFFFF"/>
                </a:solidFill>
                <a:latin typeface="微软雅黑"/>
                <a:ea typeface="微软雅黑"/>
                <a:cs typeface="微软雅黑"/>
              </a:rPr>
              <a:t>不安全行为</a:t>
            </a:r>
          </a:p>
          <a:p>
            <a:pPr defTabSz="1019175">
              <a:lnSpc>
                <a:spcPct val="40000"/>
              </a:lnSpc>
              <a:spcBef>
                <a:spcPct val="50000"/>
              </a:spcBef>
            </a:pPr>
            <a:r>
              <a:rPr lang="zh-CN" altLang="en-US" sz="1600">
                <a:solidFill>
                  <a:srgbClr val="FFFFFF"/>
                </a:solidFill>
                <a:latin typeface="微软雅黑"/>
                <a:ea typeface="微软雅黑"/>
                <a:cs typeface="微软雅黑"/>
              </a:rPr>
              <a:t>员工不安全行为导致的不安全状态</a:t>
            </a:r>
          </a:p>
        </p:txBody>
      </p:sp>
      <p:sp>
        <p:nvSpPr>
          <p:cNvPr id="850955" name="Text Box 17"/>
          <p:cNvSpPr txBox="1">
            <a:spLocks noChangeArrowheads="1"/>
          </p:cNvSpPr>
          <p:nvPr/>
        </p:nvSpPr>
        <p:spPr bwMode="auto">
          <a:xfrm>
            <a:off x="428625" y="5214938"/>
            <a:ext cx="2357438" cy="428625"/>
          </a:xfrm>
          <a:prstGeom prst="rect">
            <a:avLst/>
          </a:prstGeom>
          <a:solidFill>
            <a:schemeClr val="accent2"/>
          </a:solidFill>
          <a:ln w="9525">
            <a:noFill/>
            <a:miter lim="800000"/>
          </a:ln>
        </p:spPr>
        <p:txBody>
          <a:bodyPr wrap="none"/>
          <a:lstStyle/>
          <a:p>
            <a:pPr>
              <a:lnSpc>
                <a:spcPct val="60000"/>
              </a:lnSpc>
              <a:spcBef>
                <a:spcPct val="50000"/>
              </a:spcBef>
            </a:pPr>
            <a:r>
              <a:rPr lang="zh-CN" altLang="en-US" sz="1400">
                <a:solidFill>
                  <a:schemeClr val="bg1"/>
                </a:solidFill>
                <a:latin typeface="微软雅黑"/>
                <a:ea typeface="微软雅黑"/>
                <a:cs typeface="微软雅黑"/>
              </a:rPr>
              <a:t>卡车未使用驻车制动和轮挡</a:t>
            </a:r>
          </a:p>
          <a:p>
            <a:pPr>
              <a:lnSpc>
                <a:spcPct val="60000"/>
              </a:lnSpc>
              <a:spcBef>
                <a:spcPct val="50000"/>
              </a:spcBef>
            </a:pPr>
            <a:r>
              <a:rPr lang="zh-CN" altLang="en-US" sz="1400">
                <a:solidFill>
                  <a:schemeClr val="bg1"/>
                </a:solidFill>
                <a:latin typeface="微软雅黑"/>
                <a:ea typeface="微软雅黑"/>
                <a:cs typeface="微软雅黑"/>
              </a:rPr>
              <a:t>（状态</a:t>
            </a:r>
            <a:r>
              <a:rPr lang="en-US" altLang="zh-CN" sz="1400">
                <a:solidFill>
                  <a:schemeClr val="bg1"/>
                </a:solidFill>
                <a:latin typeface="微软雅黑"/>
                <a:ea typeface="微软雅黑"/>
                <a:cs typeface="微软雅黑"/>
              </a:rPr>
              <a:t>1</a:t>
            </a:r>
            <a:r>
              <a:rPr lang="zh-CN" altLang="en-US" sz="1400">
                <a:solidFill>
                  <a:schemeClr val="bg1"/>
                </a:solidFill>
                <a:latin typeface="微软雅黑"/>
                <a:ea typeface="微软雅黑"/>
                <a:cs typeface="微软雅黑"/>
              </a:rPr>
              <a:t>）</a:t>
            </a:r>
          </a:p>
        </p:txBody>
      </p:sp>
      <p:sp>
        <p:nvSpPr>
          <p:cNvPr id="850956" name="Text Box 18"/>
          <p:cNvSpPr txBox="1">
            <a:spLocks noChangeArrowheads="1"/>
          </p:cNvSpPr>
          <p:nvPr/>
        </p:nvSpPr>
        <p:spPr bwMode="auto">
          <a:xfrm>
            <a:off x="428625" y="4581525"/>
            <a:ext cx="2330450" cy="487363"/>
          </a:xfrm>
          <a:prstGeom prst="rect">
            <a:avLst/>
          </a:prstGeom>
          <a:solidFill>
            <a:schemeClr val="accent2"/>
          </a:solidFill>
          <a:ln w="9525" algn="ctr">
            <a:noFill/>
            <a:miter lim="800000"/>
          </a:ln>
        </p:spPr>
        <p:txBody>
          <a:bodyPr wrap="none"/>
          <a:lstStyle/>
          <a:p>
            <a:pPr>
              <a:lnSpc>
                <a:spcPct val="60000"/>
              </a:lnSpc>
              <a:spcBef>
                <a:spcPct val="50000"/>
              </a:spcBef>
            </a:pPr>
            <a:r>
              <a:rPr lang="zh-CN" altLang="en-US" sz="1400">
                <a:solidFill>
                  <a:schemeClr val="bg1"/>
                </a:solidFill>
                <a:latin typeface="微软雅黑"/>
                <a:ea typeface="微软雅黑"/>
                <a:cs typeface="微软雅黑"/>
              </a:rPr>
              <a:t>叉车开到卡车内，卡车移动</a:t>
            </a:r>
          </a:p>
          <a:p>
            <a:pPr>
              <a:lnSpc>
                <a:spcPct val="60000"/>
              </a:lnSpc>
              <a:spcBef>
                <a:spcPct val="50000"/>
              </a:spcBef>
            </a:pPr>
            <a:r>
              <a:rPr lang="zh-CN" altLang="en-US" sz="1400">
                <a:solidFill>
                  <a:schemeClr val="bg1"/>
                </a:solidFill>
                <a:latin typeface="微软雅黑"/>
                <a:ea typeface="微软雅黑"/>
                <a:cs typeface="微软雅黑"/>
              </a:rPr>
              <a:t>（状态</a:t>
            </a:r>
            <a:r>
              <a:rPr lang="en-US" altLang="zh-CN" sz="1400">
                <a:solidFill>
                  <a:schemeClr val="bg1"/>
                </a:solidFill>
                <a:latin typeface="微软雅黑"/>
                <a:ea typeface="微软雅黑"/>
                <a:cs typeface="微软雅黑"/>
              </a:rPr>
              <a:t>2)</a:t>
            </a:r>
          </a:p>
        </p:txBody>
      </p:sp>
      <p:sp>
        <p:nvSpPr>
          <p:cNvPr id="850957" name="Text Box 19"/>
          <p:cNvSpPr txBox="1">
            <a:spLocks noChangeArrowheads="1"/>
          </p:cNvSpPr>
          <p:nvPr/>
        </p:nvSpPr>
        <p:spPr bwMode="auto">
          <a:xfrm>
            <a:off x="428625" y="3789363"/>
            <a:ext cx="2289175" cy="669925"/>
          </a:xfrm>
          <a:prstGeom prst="rect">
            <a:avLst/>
          </a:prstGeom>
          <a:solidFill>
            <a:schemeClr val="accent2"/>
          </a:solidFill>
          <a:ln w="9525" algn="ctr">
            <a:solidFill>
              <a:schemeClr val="tx1"/>
            </a:solidFill>
            <a:miter lim="800000"/>
          </a:ln>
        </p:spPr>
        <p:txBody>
          <a:bodyPr wrap="none"/>
          <a:lstStyle/>
          <a:p>
            <a:pPr>
              <a:lnSpc>
                <a:spcPct val="60000"/>
              </a:lnSpc>
              <a:spcBef>
                <a:spcPct val="50000"/>
              </a:spcBef>
            </a:pPr>
            <a:r>
              <a:rPr lang="zh-CN" altLang="en-US" sz="1400">
                <a:solidFill>
                  <a:schemeClr val="bg1"/>
                </a:solidFill>
                <a:latin typeface="微软雅黑"/>
                <a:ea typeface="微软雅黑"/>
                <a:cs typeface="微软雅黑"/>
              </a:rPr>
              <a:t>卡车移动，司机跳向地面，</a:t>
            </a:r>
          </a:p>
          <a:p>
            <a:pPr>
              <a:lnSpc>
                <a:spcPct val="60000"/>
              </a:lnSpc>
              <a:spcBef>
                <a:spcPct val="50000"/>
              </a:spcBef>
            </a:pPr>
            <a:r>
              <a:rPr lang="zh-CN" altLang="en-US" sz="1400">
                <a:solidFill>
                  <a:schemeClr val="bg1"/>
                </a:solidFill>
                <a:latin typeface="微软雅黑"/>
                <a:ea typeface="微软雅黑"/>
                <a:cs typeface="微软雅黑"/>
              </a:rPr>
              <a:t>扭伤了腿（状态</a:t>
            </a:r>
            <a:r>
              <a:rPr lang="en-US" altLang="zh-CN" sz="1400">
                <a:solidFill>
                  <a:schemeClr val="bg1"/>
                </a:solidFill>
                <a:latin typeface="微软雅黑"/>
                <a:ea typeface="微软雅黑"/>
                <a:cs typeface="微软雅黑"/>
              </a:rPr>
              <a:t>3</a:t>
            </a:r>
            <a:r>
              <a:rPr lang="zh-CN" altLang="en-US" sz="1400">
                <a:solidFill>
                  <a:schemeClr val="bg1"/>
                </a:solidFill>
                <a:latin typeface="微软雅黑"/>
                <a:ea typeface="微软雅黑"/>
                <a:cs typeface="微软雅黑"/>
              </a:rPr>
              <a:t>）</a:t>
            </a:r>
          </a:p>
        </p:txBody>
      </p:sp>
      <p:sp>
        <p:nvSpPr>
          <p:cNvPr id="850958" name="Text Box 20"/>
          <p:cNvSpPr txBox="1">
            <a:spLocks noChangeArrowheads="1"/>
          </p:cNvSpPr>
          <p:nvPr/>
        </p:nvSpPr>
        <p:spPr bwMode="auto">
          <a:xfrm>
            <a:off x="428625" y="2997200"/>
            <a:ext cx="2327275" cy="719138"/>
          </a:xfrm>
          <a:prstGeom prst="rect">
            <a:avLst/>
          </a:prstGeom>
          <a:solidFill>
            <a:schemeClr val="accent2"/>
          </a:solidFill>
          <a:ln w="9525" algn="ctr">
            <a:solidFill>
              <a:schemeClr val="tx1"/>
            </a:solidFill>
            <a:miter lim="800000"/>
          </a:ln>
        </p:spPr>
        <p:txBody>
          <a:bodyPr wrap="none"/>
          <a:lstStyle/>
          <a:p>
            <a:pPr>
              <a:lnSpc>
                <a:spcPct val="60000"/>
              </a:lnSpc>
              <a:spcBef>
                <a:spcPct val="50000"/>
              </a:spcBef>
            </a:pPr>
            <a:r>
              <a:rPr lang="zh-CN" altLang="en-US" sz="1400">
                <a:solidFill>
                  <a:schemeClr val="bg1"/>
                </a:solidFill>
                <a:latin typeface="微软雅黑"/>
                <a:ea typeface="微软雅黑"/>
                <a:cs typeface="微软雅黑"/>
              </a:rPr>
              <a:t>卡车移动，司机跳向地面，</a:t>
            </a:r>
          </a:p>
          <a:p>
            <a:pPr>
              <a:lnSpc>
                <a:spcPct val="60000"/>
              </a:lnSpc>
              <a:spcBef>
                <a:spcPct val="50000"/>
              </a:spcBef>
            </a:pPr>
            <a:r>
              <a:rPr lang="zh-CN" altLang="en-US" sz="1400">
                <a:solidFill>
                  <a:schemeClr val="bg1"/>
                </a:solidFill>
                <a:latin typeface="微软雅黑"/>
                <a:ea typeface="微软雅黑"/>
                <a:cs typeface="微软雅黑"/>
              </a:rPr>
              <a:t>摔断了腿（状态</a:t>
            </a:r>
            <a:r>
              <a:rPr lang="en-US" altLang="zh-CN" sz="1400">
                <a:solidFill>
                  <a:schemeClr val="bg1"/>
                </a:solidFill>
                <a:latin typeface="微软雅黑"/>
                <a:ea typeface="微软雅黑"/>
                <a:cs typeface="微软雅黑"/>
              </a:rPr>
              <a:t>4</a:t>
            </a:r>
            <a:r>
              <a:rPr lang="zh-CN" altLang="en-US" sz="1400">
                <a:solidFill>
                  <a:schemeClr val="bg1"/>
                </a:solidFill>
                <a:latin typeface="微软雅黑"/>
                <a:ea typeface="微软雅黑"/>
                <a:cs typeface="微软雅黑"/>
              </a:rPr>
              <a:t>）</a:t>
            </a:r>
          </a:p>
        </p:txBody>
      </p:sp>
      <p:sp>
        <p:nvSpPr>
          <p:cNvPr id="850959" name="Text Box 21"/>
          <p:cNvSpPr txBox="1">
            <a:spLocks noChangeArrowheads="1"/>
          </p:cNvSpPr>
          <p:nvPr/>
        </p:nvSpPr>
        <p:spPr bwMode="auto">
          <a:xfrm>
            <a:off x="428625" y="1824038"/>
            <a:ext cx="2347913" cy="1073150"/>
          </a:xfrm>
          <a:prstGeom prst="rect">
            <a:avLst/>
          </a:prstGeom>
          <a:solidFill>
            <a:schemeClr val="accent2"/>
          </a:solidFill>
          <a:ln w="9525">
            <a:noFill/>
            <a:miter lim="800000"/>
          </a:ln>
        </p:spPr>
        <p:txBody>
          <a:bodyPr>
            <a:spAutoFit/>
          </a:bodyPr>
          <a:lstStyle/>
          <a:p>
            <a:pPr>
              <a:lnSpc>
                <a:spcPct val="90000"/>
              </a:lnSpc>
              <a:spcBef>
                <a:spcPct val="50000"/>
              </a:spcBef>
            </a:pPr>
            <a:r>
              <a:rPr lang="zh-CN" altLang="en-US" sz="1400">
                <a:solidFill>
                  <a:schemeClr val="bg1"/>
                </a:solidFill>
                <a:latin typeface="微软雅黑"/>
                <a:ea typeface="微软雅黑"/>
                <a:cs typeface="微软雅黑"/>
              </a:rPr>
              <a:t>卡车移动，司机跳向地面，叉车从他身上碾过</a:t>
            </a:r>
          </a:p>
          <a:p>
            <a:pPr>
              <a:lnSpc>
                <a:spcPct val="90000"/>
              </a:lnSpc>
              <a:spcBef>
                <a:spcPct val="50000"/>
              </a:spcBef>
            </a:pPr>
            <a:r>
              <a:rPr lang="zh-CN" altLang="en-US" sz="1400">
                <a:solidFill>
                  <a:schemeClr val="bg1"/>
                </a:solidFill>
                <a:latin typeface="微软雅黑"/>
                <a:ea typeface="微软雅黑"/>
                <a:cs typeface="微软雅黑"/>
              </a:rPr>
              <a:t>（状态</a:t>
            </a:r>
            <a:r>
              <a:rPr lang="en-US" altLang="zh-CN" sz="1400">
                <a:solidFill>
                  <a:schemeClr val="bg1"/>
                </a:solidFill>
                <a:latin typeface="微软雅黑"/>
                <a:ea typeface="微软雅黑"/>
                <a:cs typeface="微软雅黑"/>
              </a:rPr>
              <a:t>5</a:t>
            </a:r>
            <a:r>
              <a:rPr lang="zh-CN" altLang="en-US" sz="1400">
                <a:solidFill>
                  <a:schemeClr val="bg1"/>
                </a:solidFill>
                <a:latin typeface="微软雅黑"/>
                <a:ea typeface="微软雅黑"/>
                <a:cs typeface="微软雅黑"/>
              </a:rPr>
              <a:t>）</a:t>
            </a:r>
            <a:endParaRPr lang="zh-CN" altLang="zh-CN" sz="1400">
              <a:solidFill>
                <a:schemeClr val="bg1"/>
              </a:solidFill>
              <a:latin typeface="微软雅黑"/>
              <a:ea typeface="微软雅黑"/>
              <a:cs typeface="微软雅黑"/>
            </a:endParaRPr>
          </a:p>
          <a:p>
            <a:pPr>
              <a:lnSpc>
                <a:spcPct val="90000"/>
              </a:lnSpc>
              <a:spcBef>
                <a:spcPct val="50000"/>
              </a:spcBef>
            </a:pPr>
            <a:endParaRPr lang="zh-CN" altLang="en-US" sz="1400">
              <a:solidFill>
                <a:schemeClr val="bg1"/>
              </a:solidFill>
              <a:latin typeface="微软雅黑"/>
              <a:ea typeface="微软雅黑"/>
              <a:cs typeface="微软雅黑"/>
            </a:endParaRPr>
          </a:p>
        </p:txBody>
      </p:sp>
      <p:sp>
        <p:nvSpPr>
          <p:cNvPr id="22" name="Rectangle 2"/>
          <p:cNvSpPr txBox="1">
            <a:spLocks noChangeArrowheads="1"/>
          </p:cNvSpPr>
          <p:nvPr/>
        </p:nvSpPr>
        <p:spPr bwMode="auto">
          <a:xfrm>
            <a:off x="1071563" y="857250"/>
            <a:ext cx="7534275" cy="519113"/>
          </a:xfrm>
          <a:prstGeom prst="rect">
            <a:avLst/>
          </a:prstGeom>
          <a:solidFill>
            <a:srgbClr val="FFFFFF"/>
          </a:solidFill>
          <a:ln w="9525">
            <a:noFill/>
            <a:miter lim="800000"/>
          </a:ln>
        </p:spPr>
        <p:txBody>
          <a:bodyPr/>
          <a:lstStyle/>
          <a:p>
            <a:pPr algn="ctr" eaLnBrk="0" hangingPunct="0">
              <a:defRPr/>
            </a:pPr>
            <a:r>
              <a:rPr lang="zh-CN" altLang="en-US" sz="4000" b="1" kern="0" dirty="0">
                <a:solidFill>
                  <a:srgbClr val="FF0000"/>
                </a:solidFill>
                <a:latin typeface="微软雅黑" pitchFamily="34" charset="-122"/>
                <a:ea typeface="微软雅黑" pitchFamily="34" charset="-122"/>
                <a:cs typeface="+mj-cs"/>
              </a:rPr>
              <a:t>安全管理的</a:t>
            </a:r>
            <a:r>
              <a:rPr lang="zh-CN" altLang="en-US" sz="4000" b="1" kern="0" dirty="0">
                <a:solidFill>
                  <a:schemeClr val="accent2"/>
                </a:solidFill>
                <a:latin typeface="微软雅黑" pitchFamily="34" charset="-122"/>
                <a:ea typeface="微软雅黑" pitchFamily="34" charset="-122"/>
                <a:cs typeface="+mj-cs"/>
              </a:rPr>
              <a:t>重点</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7" name="AutoShape 2"/>
          <p:cNvSpPr>
            <a:spLocks noChangeArrowheads="1"/>
          </p:cNvSpPr>
          <p:nvPr/>
        </p:nvSpPr>
        <p:spPr bwMode="auto">
          <a:xfrm>
            <a:off x="4789488" y="2854325"/>
            <a:ext cx="3711575" cy="1511300"/>
          </a:xfrm>
          <a:prstGeom prst="flowChartAlternateProcess">
            <a:avLst/>
          </a:prstGeom>
          <a:solidFill>
            <a:srgbClr val="0A58A0"/>
          </a:solidFill>
          <a:ln w="63500">
            <a:solidFill>
              <a:srgbClr val="FFFF00"/>
            </a:solidFill>
            <a:miter lim="800000"/>
          </a:ln>
        </p:spPr>
        <p:txBody>
          <a:bodyPr anchor="ctr"/>
          <a:lstStyle/>
          <a:p>
            <a:endParaRPr lang="zh-CN" altLang="en-US"/>
          </a:p>
        </p:txBody>
      </p:sp>
      <p:grpSp>
        <p:nvGrpSpPr>
          <p:cNvPr id="854018" name="Group 3"/>
          <p:cNvGrpSpPr/>
          <p:nvPr/>
        </p:nvGrpSpPr>
        <p:grpSpPr bwMode="auto">
          <a:xfrm>
            <a:off x="428625" y="1071563"/>
            <a:ext cx="3686175" cy="5337175"/>
            <a:chOff x="0" y="0"/>
            <a:chExt cx="5806" cy="10090"/>
          </a:xfrm>
        </p:grpSpPr>
        <p:grpSp>
          <p:nvGrpSpPr>
            <p:cNvPr id="854023" name="Group 4"/>
            <p:cNvGrpSpPr/>
            <p:nvPr/>
          </p:nvGrpSpPr>
          <p:grpSpPr bwMode="auto">
            <a:xfrm>
              <a:off x="0" y="0"/>
              <a:ext cx="5807" cy="10090"/>
              <a:chOff x="0" y="0"/>
              <a:chExt cx="6916" cy="12016"/>
            </a:xfrm>
          </p:grpSpPr>
          <p:grpSp>
            <p:nvGrpSpPr>
              <p:cNvPr id="854037" name="Group 5"/>
              <p:cNvGrpSpPr/>
              <p:nvPr/>
            </p:nvGrpSpPr>
            <p:grpSpPr bwMode="auto">
              <a:xfrm rot="10800000">
                <a:off x="0" y="6008"/>
                <a:ext cx="6914" cy="6008"/>
                <a:chOff x="0" y="0"/>
                <a:chExt cx="6914" cy="6008"/>
              </a:xfrm>
            </p:grpSpPr>
            <p:sp>
              <p:nvSpPr>
                <p:cNvPr id="854044" name="AutoShape 6"/>
                <p:cNvSpPr>
                  <a:spLocks noChangeArrowheads="1"/>
                </p:cNvSpPr>
                <p:nvPr/>
              </p:nvSpPr>
              <p:spPr bwMode="auto">
                <a:xfrm flipH="1">
                  <a:off x="0" y="0"/>
                  <a:ext cx="6914" cy="6008"/>
                </a:xfrm>
                <a:prstGeom prst="triangle">
                  <a:avLst>
                    <a:gd name="adj" fmla="val 50000"/>
                  </a:avLst>
                </a:prstGeom>
                <a:gradFill rotWithShape="0">
                  <a:gsLst>
                    <a:gs pos="0">
                      <a:srgbClr val="FFFF00">
                        <a:alpha val="79999"/>
                      </a:srgbClr>
                    </a:gs>
                    <a:gs pos="100000">
                      <a:schemeClr val="accent2"/>
                    </a:gs>
                  </a:gsLst>
                  <a:lin ang="5400000" scaled="1"/>
                </a:gradFill>
                <a:ln w="25400">
                  <a:solidFill>
                    <a:schemeClr val="tx1"/>
                  </a:solidFill>
                  <a:miter lim="800000"/>
                </a:ln>
              </p:spPr>
              <p:txBody>
                <a:bodyPr anchor="ctr"/>
                <a:lstStyle/>
                <a:p>
                  <a:endParaRPr lang="zh-CN" altLang="en-US"/>
                </a:p>
              </p:txBody>
            </p:sp>
            <p:sp>
              <p:nvSpPr>
                <p:cNvPr id="854045" name="Line 7"/>
                <p:cNvSpPr>
                  <a:spLocks noChangeShapeType="1"/>
                </p:cNvSpPr>
                <p:nvPr/>
              </p:nvSpPr>
              <p:spPr bwMode="auto">
                <a:xfrm>
                  <a:off x="2767" y="1177"/>
                  <a:ext cx="1361" cy="1"/>
                </a:xfrm>
                <a:prstGeom prst="line">
                  <a:avLst/>
                </a:prstGeom>
                <a:noFill/>
                <a:ln w="9525">
                  <a:solidFill>
                    <a:schemeClr val="tx1"/>
                  </a:solidFill>
                  <a:round/>
                </a:ln>
              </p:spPr>
              <p:txBody>
                <a:bodyPr/>
                <a:lstStyle/>
                <a:p>
                  <a:endParaRPr lang="zh-CN" altLang="en-US"/>
                </a:p>
              </p:txBody>
            </p:sp>
            <p:sp>
              <p:nvSpPr>
                <p:cNvPr id="854046" name="Line 8"/>
                <p:cNvSpPr>
                  <a:spLocks noChangeShapeType="1"/>
                </p:cNvSpPr>
                <p:nvPr/>
              </p:nvSpPr>
              <p:spPr bwMode="auto">
                <a:xfrm>
                  <a:off x="2360" y="1948"/>
                  <a:ext cx="2177" cy="1"/>
                </a:xfrm>
                <a:prstGeom prst="line">
                  <a:avLst/>
                </a:prstGeom>
                <a:noFill/>
                <a:ln w="9525">
                  <a:solidFill>
                    <a:schemeClr val="tx1"/>
                  </a:solidFill>
                  <a:round/>
                </a:ln>
              </p:spPr>
              <p:txBody>
                <a:bodyPr/>
                <a:lstStyle/>
                <a:p>
                  <a:endParaRPr lang="zh-CN" altLang="en-US"/>
                </a:p>
              </p:txBody>
            </p:sp>
            <p:sp>
              <p:nvSpPr>
                <p:cNvPr id="854047" name="Line 9"/>
                <p:cNvSpPr>
                  <a:spLocks noChangeShapeType="1"/>
                </p:cNvSpPr>
                <p:nvPr/>
              </p:nvSpPr>
              <p:spPr bwMode="auto">
                <a:xfrm>
                  <a:off x="1884" y="2715"/>
                  <a:ext cx="3107" cy="1"/>
                </a:xfrm>
                <a:prstGeom prst="line">
                  <a:avLst/>
                </a:prstGeom>
                <a:noFill/>
                <a:ln w="9525">
                  <a:solidFill>
                    <a:schemeClr val="tx1"/>
                  </a:solidFill>
                  <a:round/>
                </a:ln>
              </p:spPr>
              <p:txBody>
                <a:bodyPr/>
                <a:lstStyle/>
                <a:p>
                  <a:endParaRPr lang="zh-CN" altLang="en-US"/>
                </a:p>
              </p:txBody>
            </p:sp>
            <p:sp>
              <p:nvSpPr>
                <p:cNvPr id="854048" name="Line 10"/>
                <p:cNvSpPr>
                  <a:spLocks noChangeShapeType="1"/>
                </p:cNvSpPr>
                <p:nvPr/>
              </p:nvSpPr>
              <p:spPr bwMode="auto">
                <a:xfrm>
                  <a:off x="1429" y="3557"/>
                  <a:ext cx="4085" cy="1"/>
                </a:xfrm>
                <a:prstGeom prst="line">
                  <a:avLst/>
                </a:prstGeom>
                <a:noFill/>
                <a:ln w="9525">
                  <a:solidFill>
                    <a:schemeClr val="tx1"/>
                  </a:solidFill>
                  <a:round/>
                </a:ln>
              </p:spPr>
              <p:txBody>
                <a:bodyPr/>
                <a:lstStyle/>
                <a:p>
                  <a:endParaRPr lang="zh-CN" altLang="en-US"/>
                </a:p>
              </p:txBody>
            </p:sp>
            <p:sp>
              <p:nvSpPr>
                <p:cNvPr id="854049" name="Line 11"/>
                <p:cNvSpPr>
                  <a:spLocks noChangeShapeType="1"/>
                </p:cNvSpPr>
                <p:nvPr/>
              </p:nvSpPr>
              <p:spPr bwMode="auto">
                <a:xfrm>
                  <a:off x="454" y="5240"/>
                  <a:ext cx="6010" cy="1"/>
                </a:xfrm>
                <a:prstGeom prst="line">
                  <a:avLst/>
                </a:prstGeom>
                <a:noFill/>
                <a:ln w="9525">
                  <a:solidFill>
                    <a:schemeClr val="tx1"/>
                  </a:solidFill>
                  <a:round/>
                </a:ln>
              </p:spPr>
              <p:txBody>
                <a:bodyPr/>
                <a:lstStyle/>
                <a:p>
                  <a:endParaRPr lang="zh-CN" altLang="en-US"/>
                </a:p>
              </p:txBody>
            </p:sp>
            <p:sp>
              <p:nvSpPr>
                <p:cNvPr id="854050" name="Line 12"/>
                <p:cNvSpPr>
                  <a:spLocks noChangeShapeType="1"/>
                </p:cNvSpPr>
                <p:nvPr/>
              </p:nvSpPr>
              <p:spPr bwMode="auto">
                <a:xfrm>
                  <a:off x="908" y="4423"/>
                  <a:ext cx="5103" cy="1"/>
                </a:xfrm>
                <a:prstGeom prst="line">
                  <a:avLst/>
                </a:prstGeom>
                <a:noFill/>
                <a:ln w="9525">
                  <a:solidFill>
                    <a:schemeClr val="tx1"/>
                  </a:solidFill>
                  <a:round/>
                </a:ln>
              </p:spPr>
              <p:txBody>
                <a:bodyPr/>
                <a:lstStyle/>
                <a:p>
                  <a:endParaRPr lang="zh-CN" altLang="en-US"/>
                </a:p>
              </p:txBody>
            </p:sp>
          </p:grpSp>
          <p:sp>
            <p:nvSpPr>
              <p:cNvPr id="854038" name="AutoShape 13"/>
              <p:cNvSpPr>
                <a:spLocks noChangeArrowheads="1"/>
              </p:cNvSpPr>
              <p:nvPr/>
            </p:nvSpPr>
            <p:spPr bwMode="auto">
              <a:xfrm flipH="1">
                <a:off x="2" y="0"/>
                <a:ext cx="6914" cy="6008"/>
              </a:xfrm>
              <a:prstGeom prst="triangle">
                <a:avLst>
                  <a:gd name="adj" fmla="val 50000"/>
                </a:avLst>
              </a:prstGeom>
              <a:gradFill rotWithShape="0">
                <a:gsLst>
                  <a:gs pos="0">
                    <a:srgbClr val="FF0000"/>
                  </a:gs>
                  <a:gs pos="100000">
                    <a:srgbClr val="FFFF00"/>
                  </a:gs>
                </a:gsLst>
                <a:lin ang="5400000" scaled="1"/>
              </a:gradFill>
              <a:ln w="25400">
                <a:solidFill>
                  <a:schemeClr val="tx1"/>
                </a:solidFill>
                <a:miter lim="800000"/>
              </a:ln>
            </p:spPr>
            <p:txBody>
              <a:bodyPr anchor="ctr"/>
              <a:lstStyle/>
              <a:p>
                <a:endParaRPr lang="zh-CN" altLang="en-US"/>
              </a:p>
            </p:txBody>
          </p:sp>
          <p:sp>
            <p:nvSpPr>
              <p:cNvPr id="854039" name="Line 14"/>
              <p:cNvSpPr>
                <a:spLocks noChangeShapeType="1"/>
              </p:cNvSpPr>
              <p:nvPr/>
            </p:nvSpPr>
            <p:spPr bwMode="auto">
              <a:xfrm>
                <a:off x="2385" y="1948"/>
                <a:ext cx="2177" cy="1"/>
              </a:xfrm>
              <a:prstGeom prst="line">
                <a:avLst/>
              </a:prstGeom>
              <a:noFill/>
              <a:ln w="9525">
                <a:solidFill>
                  <a:schemeClr val="tx1"/>
                </a:solidFill>
                <a:round/>
              </a:ln>
            </p:spPr>
            <p:txBody>
              <a:bodyPr/>
              <a:lstStyle/>
              <a:p>
                <a:endParaRPr lang="zh-CN" altLang="en-US"/>
              </a:p>
            </p:txBody>
          </p:sp>
          <p:sp>
            <p:nvSpPr>
              <p:cNvPr id="854040" name="Line 15"/>
              <p:cNvSpPr>
                <a:spLocks noChangeShapeType="1"/>
              </p:cNvSpPr>
              <p:nvPr/>
            </p:nvSpPr>
            <p:spPr bwMode="auto">
              <a:xfrm>
                <a:off x="1886" y="2715"/>
                <a:ext cx="3107" cy="1"/>
              </a:xfrm>
              <a:prstGeom prst="line">
                <a:avLst/>
              </a:prstGeom>
              <a:noFill/>
              <a:ln w="9525">
                <a:solidFill>
                  <a:schemeClr val="tx1"/>
                </a:solidFill>
                <a:round/>
              </a:ln>
            </p:spPr>
            <p:txBody>
              <a:bodyPr/>
              <a:lstStyle/>
              <a:p>
                <a:endParaRPr lang="zh-CN" altLang="en-US"/>
              </a:p>
            </p:txBody>
          </p:sp>
          <p:sp>
            <p:nvSpPr>
              <p:cNvPr id="854041" name="Line 16"/>
              <p:cNvSpPr>
                <a:spLocks noChangeShapeType="1"/>
              </p:cNvSpPr>
              <p:nvPr/>
            </p:nvSpPr>
            <p:spPr bwMode="auto">
              <a:xfrm>
                <a:off x="1431" y="3557"/>
                <a:ext cx="4085" cy="1"/>
              </a:xfrm>
              <a:prstGeom prst="line">
                <a:avLst/>
              </a:prstGeom>
              <a:noFill/>
              <a:ln w="9525">
                <a:solidFill>
                  <a:schemeClr val="tx1"/>
                </a:solidFill>
                <a:round/>
              </a:ln>
            </p:spPr>
            <p:txBody>
              <a:bodyPr/>
              <a:lstStyle/>
              <a:p>
                <a:endParaRPr lang="zh-CN" altLang="en-US"/>
              </a:p>
            </p:txBody>
          </p:sp>
          <p:sp>
            <p:nvSpPr>
              <p:cNvPr id="854042" name="Line 17"/>
              <p:cNvSpPr>
                <a:spLocks noChangeShapeType="1"/>
              </p:cNvSpPr>
              <p:nvPr/>
            </p:nvSpPr>
            <p:spPr bwMode="auto">
              <a:xfrm>
                <a:off x="456" y="5240"/>
                <a:ext cx="6010" cy="1"/>
              </a:xfrm>
              <a:prstGeom prst="line">
                <a:avLst/>
              </a:prstGeom>
              <a:noFill/>
              <a:ln w="9525">
                <a:solidFill>
                  <a:schemeClr val="tx1"/>
                </a:solidFill>
                <a:round/>
              </a:ln>
            </p:spPr>
            <p:txBody>
              <a:bodyPr/>
              <a:lstStyle/>
              <a:p>
                <a:endParaRPr lang="zh-CN" altLang="en-US"/>
              </a:p>
            </p:txBody>
          </p:sp>
          <p:sp>
            <p:nvSpPr>
              <p:cNvPr id="854043" name="Line 18"/>
              <p:cNvSpPr>
                <a:spLocks noChangeShapeType="1"/>
              </p:cNvSpPr>
              <p:nvPr/>
            </p:nvSpPr>
            <p:spPr bwMode="auto">
              <a:xfrm>
                <a:off x="910" y="4423"/>
                <a:ext cx="5103" cy="1"/>
              </a:xfrm>
              <a:prstGeom prst="line">
                <a:avLst/>
              </a:prstGeom>
              <a:noFill/>
              <a:ln w="9525">
                <a:solidFill>
                  <a:schemeClr val="tx1"/>
                </a:solidFill>
                <a:round/>
              </a:ln>
            </p:spPr>
            <p:txBody>
              <a:bodyPr/>
              <a:lstStyle/>
              <a:p>
                <a:endParaRPr lang="zh-CN" altLang="en-US"/>
              </a:p>
            </p:txBody>
          </p:sp>
        </p:grpSp>
        <p:sp>
          <p:nvSpPr>
            <p:cNvPr id="854024" name="Text Box 19"/>
            <p:cNvSpPr txBox="1">
              <a:spLocks noChangeArrowheads="1"/>
            </p:cNvSpPr>
            <p:nvPr/>
          </p:nvSpPr>
          <p:spPr bwMode="auto">
            <a:xfrm>
              <a:off x="2272" y="4465"/>
              <a:ext cx="1248" cy="528"/>
            </a:xfrm>
            <a:prstGeom prst="rect">
              <a:avLst/>
            </a:prstGeom>
            <a:noFill/>
            <a:ln w="9525">
              <a:noFill/>
              <a:miter lim="800000"/>
            </a:ln>
          </p:spPr>
          <p:txBody>
            <a:bodyPr wrap="none">
              <a:spAutoFit/>
            </a:bodyPr>
            <a:lstStyle/>
            <a:p>
              <a:r>
                <a:rPr lang="zh-CN" altLang="en-US" sz="1600">
                  <a:ea typeface="新宋体" pitchFamily="49" charset="-122"/>
                </a:rPr>
                <a:t>小问题</a:t>
              </a:r>
              <a:endParaRPr lang="zh-CN" altLang="en-US"/>
            </a:p>
          </p:txBody>
        </p:sp>
        <p:sp>
          <p:nvSpPr>
            <p:cNvPr id="854025" name="Text Box 20"/>
            <p:cNvSpPr txBox="1">
              <a:spLocks noChangeArrowheads="1"/>
            </p:cNvSpPr>
            <p:nvPr/>
          </p:nvSpPr>
          <p:spPr bwMode="auto">
            <a:xfrm>
              <a:off x="2272" y="3812"/>
              <a:ext cx="1248" cy="528"/>
            </a:xfrm>
            <a:prstGeom prst="rect">
              <a:avLst/>
            </a:prstGeom>
            <a:noFill/>
            <a:ln w="9525">
              <a:noFill/>
              <a:miter lim="800000"/>
            </a:ln>
          </p:spPr>
          <p:txBody>
            <a:bodyPr wrap="none">
              <a:spAutoFit/>
            </a:bodyPr>
            <a:lstStyle/>
            <a:p>
              <a:r>
                <a:rPr lang="zh-CN" altLang="en-US" sz="1600">
                  <a:ea typeface="新宋体" pitchFamily="49" charset="-122"/>
                </a:rPr>
                <a:t>大问题</a:t>
              </a:r>
              <a:endParaRPr lang="zh-CN" altLang="en-US"/>
            </a:p>
          </p:txBody>
        </p:sp>
        <p:sp>
          <p:nvSpPr>
            <p:cNvPr id="854026" name="Text Box 21"/>
            <p:cNvSpPr txBox="1">
              <a:spLocks noChangeArrowheads="1"/>
            </p:cNvSpPr>
            <p:nvPr/>
          </p:nvSpPr>
          <p:spPr bwMode="auto">
            <a:xfrm>
              <a:off x="2134" y="3121"/>
              <a:ext cx="1568" cy="528"/>
            </a:xfrm>
            <a:prstGeom prst="rect">
              <a:avLst/>
            </a:prstGeom>
            <a:noFill/>
            <a:ln w="9525">
              <a:noFill/>
              <a:miter lim="800000"/>
            </a:ln>
          </p:spPr>
          <p:txBody>
            <a:bodyPr wrap="none">
              <a:spAutoFit/>
            </a:bodyPr>
            <a:lstStyle/>
            <a:p>
              <a:r>
                <a:rPr lang="zh-CN" altLang="en-US" sz="1600">
                  <a:ea typeface="新宋体" pitchFamily="49" charset="-122"/>
                </a:rPr>
                <a:t>事故隐患</a:t>
              </a:r>
              <a:endParaRPr lang="zh-CN" altLang="en-US"/>
            </a:p>
          </p:txBody>
        </p:sp>
        <p:sp>
          <p:nvSpPr>
            <p:cNvPr id="854027" name="Text Box 22"/>
            <p:cNvSpPr txBox="1">
              <a:spLocks noChangeArrowheads="1"/>
            </p:cNvSpPr>
            <p:nvPr/>
          </p:nvSpPr>
          <p:spPr bwMode="auto">
            <a:xfrm>
              <a:off x="2115" y="2386"/>
              <a:ext cx="1568" cy="528"/>
            </a:xfrm>
            <a:prstGeom prst="rect">
              <a:avLst/>
            </a:prstGeom>
            <a:noFill/>
            <a:ln w="9525">
              <a:noFill/>
              <a:miter lim="800000"/>
            </a:ln>
          </p:spPr>
          <p:txBody>
            <a:bodyPr wrap="none">
              <a:spAutoFit/>
            </a:bodyPr>
            <a:lstStyle/>
            <a:p>
              <a:r>
                <a:rPr lang="zh-CN" altLang="en-US" sz="1600">
                  <a:ea typeface="新宋体" pitchFamily="49" charset="-122"/>
                </a:rPr>
                <a:t>事故发生</a:t>
              </a:r>
              <a:endParaRPr lang="zh-CN" altLang="en-US"/>
            </a:p>
          </p:txBody>
        </p:sp>
        <p:sp>
          <p:nvSpPr>
            <p:cNvPr id="854028" name="Text Box 23"/>
            <p:cNvSpPr txBox="1">
              <a:spLocks noChangeArrowheads="1"/>
            </p:cNvSpPr>
            <p:nvPr/>
          </p:nvSpPr>
          <p:spPr bwMode="auto">
            <a:xfrm>
              <a:off x="2158" y="1696"/>
              <a:ext cx="1568" cy="528"/>
            </a:xfrm>
            <a:prstGeom prst="rect">
              <a:avLst/>
            </a:prstGeom>
            <a:noFill/>
            <a:ln w="9525">
              <a:noFill/>
              <a:miter lim="800000"/>
            </a:ln>
          </p:spPr>
          <p:txBody>
            <a:bodyPr wrap="none">
              <a:spAutoFit/>
            </a:bodyPr>
            <a:lstStyle/>
            <a:p>
              <a:r>
                <a:rPr lang="zh-CN" altLang="en-US" sz="1600">
                  <a:ea typeface="新宋体" pitchFamily="49" charset="-122"/>
                </a:rPr>
                <a:t>人员受伤</a:t>
              </a:r>
              <a:endParaRPr lang="zh-CN" altLang="en-US"/>
            </a:p>
          </p:txBody>
        </p:sp>
        <p:sp>
          <p:nvSpPr>
            <p:cNvPr id="854029" name="Text Box 24"/>
            <p:cNvSpPr txBox="1">
              <a:spLocks noChangeArrowheads="1"/>
            </p:cNvSpPr>
            <p:nvPr/>
          </p:nvSpPr>
          <p:spPr bwMode="auto">
            <a:xfrm>
              <a:off x="2225" y="818"/>
              <a:ext cx="1408" cy="816"/>
            </a:xfrm>
            <a:prstGeom prst="rect">
              <a:avLst/>
            </a:prstGeom>
            <a:noFill/>
            <a:ln w="9525">
              <a:noFill/>
              <a:miter lim="800000"/>
            </a:ln>
          </p:spPr>
          <p:txBody>
            <a:bodyPr wrap="none">
              <a:spAutoFit/>
            </a:bodyPr>
            <a:lstStyle/>
            <a:p>
              <a:r>
                <a:rPr lang="zh-CN" altLang="en-US" sz="2800">
                  <a:ea typeface="新宋体" pitchFamily="49" charset="-122"/>
                </a:rPr>
                <a:t>死亡</a:t>
              </a:r>
            </a:p>
          </p:txBody>
        </p:sp>
        <p:sp>
          <p:nvSpPr>
            <p:cNvPr id="854030" name="Text Box 25"/>
            <p:cNvSpPr txBox="1">
              <a:spLocks noChangeArrowheads="1"/>
            </p:cNvSpPr>
            <p:nvPr/>
          </p:nvSpPr>
          <p:spPr bwMode="auto">
            <a:xfrm>
              <a:off x="2364" y="9049"/>
              <a:ext cx="1128" cy="480"/>
            </a:xfrm>
            <a:prstGeom prst="rect">
              <a:avLst/>
            </a:prstGeom>
            <a:noFill/>
            <a:ln w="9525">
              <a:noFill/>
              <a:miter lim="800000"/>
            </a:ln>
          </p:spPr>
          <p:txBody>
            <a:bodyPr wrap="none">
              <a:spAutoFit/>
            </a:bodyPr>
            <a:lstStyle/>
            <a:p>
              <a:r>
                <a:rPr lang="zh-CN" altLang="en-US" sz="1400">
                  <a:ea typeface="新宋体" pitchFamily="49" charset="-122"/>
                </a:rPr>
                <a:t>总经理</a:t>
              </a:r>
            </a:p>
          </p:txBody>
        </p:sp>
        <p:sp>
          <p:nvSpPr>
            <p:cNvPr id="854031" name="Text Box 26"/>
            <p:cNvSpPr txBox="1">
              <a:spLocks noChangeArrowheads="1"/>
            </p:cNvSpPr>
            <p:nvPr/>
          </p:nvSpPr>
          <p:spPr bwMode="auto">
            <a:xfrm>
              <a:off x="2475" y="8554"/>
              <a:ext cx="1018" cy="528"/>
            </a:xfrm>
            <a:prstGeom prst="rect">
              <a:avLst/>
            </a:prstGeom>
            <a:noFill/>
            <a:ln w="9525">
              <a:noFill/>
              <a:miter lim="800000"/>
            </a:ln>
          </p:spPr>
          <p:txBody>
            <a:bodyPr wrap="none">
              <a:spAutoFit/>
            </a:bodyPr>
            <a:lstStyle/>
            <a:p>
              <a:r>
                <a:rPr lang="zh-CN" altLang="en-US" sz="1600">
                  <a:ea typeface="新宋体" pitchFamily="49" charset="-122"/>
                </a:rPr>
                <a:t>协理 </a:t>
              </a:r>
            </a:p>
          </p:txBody>
        </p:sp>
        <p:sp>
          <p:nvSpPr>
            <p:cNvPr id="854032" name="Text Box 27"/>
            <p:cNvSpPr txBox="1">
              <a:spLocks noChangeArrowheads="1"/>
            </p:cNvSpPr>
            <p:nvPr/>
          </p:nvSpPr>
          <p:spPr bwMode="auto">
            <a:xfrm>
              <a:off x="2157" y="7896"/>
              <a:ext cx="1568" cy="528"/>
            </a:xfrm>
            <a:prstGeom prst="rect">
              <a:avLst/>
            </a:prstGeom>
            <a:noFill/>
            <a:ln w="9525">
              <a:noFill/>
              <a:miter lim="800000"/>
            </a:ln>
          </p:spPr>
          <p:txBody>
            <a:bodyPr wrap="none">
              <a:spAutoFit/>
            </a:bodyPr>
            <a:lstStyle/>
            <a:p>
              <a:r>
                <a:rPr lang="zh-CN" altLang="en-US" sz="1600">
                  <a:ea typeface="新宋体" pitchFamily="49" charset="-122"/>
                </a:rPr>
                <a:t>部门经理</a:t>
              </a:r>
            </a:p>
          </p:txBody>
        </p:sp>
        <p:sp>
          <p:nvSpPr>
            <p:cNvPr id="854033" name="Text Box 28"/>
            <p:cNvSpPr txBox="1">
              <a:spLocks noChangeArrowheads="1"/>
            </p:cNvSpPr>
            <p:nvPr/>
          </p:nvSpPr>
          <p:spPr bwMode="auto">
            <a:xfrm>
              <a:off x="2452" y="7229"/>
              <a:ext cx="928" cy="528"/>
            </a:xfrm>
            <a:prstGeom prst="rect">
              <a:avLst/>
            </a:prstGeom>
            <a:noFill/>
            <a:ln w="9525">
              <a:noFill/>
              <a:miter lim="800000"/>
            </a:ln>
          </p:spPr>
          <p:txBody>
            <a:bodyPr wrap="none">
              <a:spAutoFit/>
            </a:bodyPr>
            <a:lstStyle/>
            <a:p>
              <a:r>
                <a:rPr lang="zh-CN" altLang="en-US" sz="1600">
                  <a:ea typeface="新宋体" pitchFamily="49" charset="-122"/>
                </a:rPr>
                <a:t>高专</a:t>
              </a:r>
            </a:p>
          </p:txBody>
        </p:sp>
        <p:sp>
          <p:nvSpPr>
            <p:cNvPr id="854034" name="Text Box 29"/>
            <p:cNvSpPr txBox="1">
              <a:spLocks noChangeArrowheads="1"/>
            </p:cNvSpPr>
            <p:nvPr/>
          </p:nvSpPr>
          <p:spPr bwMode="auto">
            <a:xfrm>
              <a:off x="2452" y="6470"/>
              <a:ext cx="928" cy="528"/>
            </a:xfrm>
            <a:prstGeom prst="rect">
              <a:avLst/>
            </a:prstGeom>
            <a:noFill/>
            <a:ln w="9525">
              <a:noFill/>
              <a:miter lim="800000"/>
            </a:ln>
          </p:spPr>
          <p:txBody>
            <a:bodyPr wrap="none">
              <a:spAutoFit/>
            </a:bodyPr>
            <a:lstStyle/>
            <a:p>
              <a:r>
                <a:rPr lang="zh-CN" altLang="en-US" sz="1600">
                  <a:ea typeface="新宋体" pitchFamily="49" charset="-122"/>
                </a:rPr>
                <a:t>专员</a:t>
              </a:r>
            </a:p>
          </p:txBody>
        </p:sp>
        <p:sp>
          <p:nvSpPr>
            <p:cNvPr id="854035" name="Text Box 30"/>
            <p:cNvSpPr txBox="1">
              <a:spLocks noChangeArrowheads="1"/>
            </p:cNvSpPr>
            <p:nvPr/>
          </p:nvSpPr>
          <p:spPr bwMode="auto">
            <a:xfrm>
              <a:off x="2454" y="5786"/>
              <a:ext cx="928" cy="528"/>
            </a:xfrm>
            <a:prstGeom prst="rect">
              <a:avLst/>
            </a:prstGeom>
            <a:noFill/>
            <a:ln w="9525">
              <a:noFill/>
              <a:miter lim="800000"/>
            </a:ln>
          </p:spPr>
          <p:txBody>
            <a:bodyPr wrap="none">
              <a:spAutoFit/>
            </a:bodyPr>
            <a:lstStyle/>
            <a:p>
              <a:r>
                <a:rPr lang="zh-CN" altLang="en-US" sz="1600">
                  <a:ea typeface="新宋体" pitchFamily="49" charset="-122"/>
                </a:rPr>
                <a:t>班长</a:t>
              </a:r>
            </a:p>
          </p:txBody>
        </p:sp>
        <p:sp>
          <p:nvSpPr>
            <p:cNvPr id="854036" name="Text Box 31"/>
            <p:cNvSpPr txBox="1">
              <a:spLocks noChangeArrowheads="1"/>
            </p:cNvSpPr>
            <p:nvPr/>
          </p:nvSpPr>
          <p:spPr bwMode="auto">
            <a:xfrm>
              <a:off x="2295" y="5119"/>
              <a:ext cx="1248" cy="528"/>
            </a:xfrm>
            <a:prstGeom prst="rect">
              <a:avLst/>
            </a:prstGeom>
            <a:noFill/>
            <a:ln w="9525">
              <a:noFill/>
              <a:miter lim="800000"/>
            </a:ln>
          </p:spPr>
          <p:txBody>
            <a:bodyPr wrap="none">
              <a:spAutoFit/>
            </a:bodyPr>
            <a:lstStyle/>
            <a:p>
              <a:r>
                <a:rPr lang="zh-CN" altLang="en-US" sz="1600">
                  <a:ea typeface="新宋体" pitchFamily="49" charset="-122"/>
                </a:rPr>
                <a:t>操作员</a:t>
              </a:r>
              <a:endParaRPr lang="zh-CN" altLang="en-US"/>
            </a:p>
          </p:txBody>
        </p:sp>
      </p:grpSp>
      <p:sp>
        <p:nvSpPr>
          <p:cNvPr id="854019" name="Oval 32"/>
          <p:cNvSpPr>
            <a:spLocks noChangeArrowheads="1"/>
          </p:cNvSpPr>
          <p:nvPr/>
        </p:nvSpPr>
        <p:spPr bwMode="auto">
          <a:xfrm>
            <a:off x="1428750" y="3429000"/>
            <a:ext cx="1728788" cy="714375"/>
          </a:xfrm>
          <a:prstGeom prst="ellipse">
            <a:avLst/>
          </a:prstGeom>
          <a:noFill/>
          <a:ln w="63500">
            <a:solidFill>
              <a:srgbClr val="FF0000"/>
            </a:solidFill>
            <a:round/>
          </a:ln>
        </p:spPr>
        <p:txBody>
          <a:bodyPr anchor="ctr"/>
          <a:lstStyle/>
          <a:p>
            <a:endParaRPr lang="zh-CN" altLang="en-US"/>
          </a:p>
        </p:txBody>
      </p:sp>
      <p:sp>
        <p:nvSpPr>
          <p:cNvPr id="854020" name="Line 33"/>
          <p:cNvSpPr>
            <a:spLocks noChangeShapeType="1"/>
          </p:cNvSpPr>
          <p:nvPr/>
        </p:nvSpPr>
        <p:spPr bwMode="auto">
          <a:xfrm>
            <a:off x="3071813" y="3643313"/>
            <a:ext cx="1727200" cy="144462"/>
          </a:xfrm>
          <a:prstGeom prst="line">
            <a:avLst/>
          </a:prstGeom>
          <a:noFill/>
          <a:ln w="63500">
            <a:solidFill>
              <a:srgbClr val="FF0000"/>
            </a:solidFill>
            <a:round/>
            <a:tailEnd type="triangle" w="med" len="med"/>
          </a:ln>
        </p:spPr>
        <p:txBody>
          <a:bodyPr/>
          <a:lstStyle/>
          <a:p>
            <a:endParaRPr lang="zh-CN" altLang="en-US"/>
          </a:p>
        </p:txBody>
      </p:sp>
      <p:sp>
        <p:nvSpPr>
          <p:cNvPr id="854021" name="Text Box 34"/>
          <p:cNvSpPr txBox="1">
            <a:spLocks noChangeArrowheads="1"/>
          </p:cNvSpPr>
          <p:nvPr/>
        </p:nvSpPr>
        <p:spPr bwMode="auto">
          <a:xfrm>
            <a:off x="4932363" y="3068638"/>
            <a:ext cx="3467100" cy="1077912"/>
          </a:xfrm>
          <a:prstGeom prst="rect">
            <a:avLst/>
          </a:prstGeom>
          <a:noFill/>
          <a:ln w="9525">
            <a:noFill/>
            <a:miter lim="800000"/>
          </a:ln>
        </p:spPr>
        <p:txBody>
          <a:bodyPr wrap="none">
            <a:spAutoFit/>
          </a:bodyPr>
          <a:lstStyle/>
          <a:p>
            <a:r>
              <a:rPr lang="zh-CN" altLang="en-US" sz="3200" b="1">
                <a:solidFill>
                  <a:schemeClr val="bg1"/>
                </a:solidFill>
                <a:latin typeface="微软雅黑"/>
                <a:ea typeface="微软雅黑"/>
                <a:cs typeface="微软雅黑"/>
              </a:rPr>
              <a:t>安全就是依靠员工</a:t>
            </a:r>
          </a:p>
          <a:p>
            <a:r>
              <a:rPr lang="zh-CN" altLang="en-US" sz="3200" b="1">
                <a:solidFill>
                  <a:srgbClr val="FFFF00"/>
                </a:solidFill>
                <a:latin typeface="微软雅黑"/>
                <a:ea typeface="微软雅黑"/>
                <a:cs typeface="微软雅黑"/>
              </a:rPr>
              <a:t>不断的发现小问题</a:t>
            </a:r>
          </a:p>
        </p:txBody>
      </p:sp>
      <p:sp>
        <p:nvSpPr>
          <p:cNvPr id="36" name="矩形 35"/>
          <p:cNvSpPr/>
          <p:nvPr/>
        </p:nvSpPr>
        <p:spPr>
          <a:xfrm>
            <a:off x="500034" y="142852"/>
            <a:ext cx="8501122" cy="707886"/>
          </a:xfrm>
          <a:prstGeom prst="rect">
            <a:avLst/>
          </a:prstGeom>
          <a:noFill/>
        </p:spPr>
        <p:txBody>
          <a:bodyPr>
            <a:spAutoFit/>
          </a:bodyPr>
          <a:lstStyle/>
          <a:p>
            <a:pPr algn="ctr">
              <a:defRPr/>
            </a:pPr>
            <a:r>
              <a:rPr lang="zh-CN" alt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对于管理者来说，</a:t>
            </a:r>
            <a:r>
              <a:rPr lang="zh-CN" altLang="en-US" sz="4000" b="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微软雅黑" pitchFamily="34" charset="-122"/>
                <a:ea typeface="微软雅黑" pitchFamily="34" charset="-122"/>
              </a:rPr>
              <a:t>安全依靠什么？</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noChangeArrowheads="1"/>
          </p:cNvSpPr>
          <p:nvPr>
            <p:ph type="body" idx="1"/>
          </p:nvPr>
        </p:nvSpPr>
        <p:spPr>
          <a:xfrm>
            <a:off x="642938" y="958850"/>
            <a:ext cx="7889875" cy="5899150"/>
          </a:xfrm>
        </p:spPr>
        <p:txBody>
          <a:bodyPr/>
          <a:lstStyle/>
          <a:p>
            <a:pPr>
              <a:lnSpc>
                <a:spcPct val="80000"/>
              </a:lnSpc>
              <a:buFontTx/>
              <a:buNone/>
              <a:defRPr/>
            </a:pPr>
            <a:endParaRPr lang="zh-CN" altLang="en-US" sz="2800" b="1" dirty="0" smtClean="0">
              <a:latin typeface="宋体" pitchFamily="2" charset="-122"/>
            </a:endParaRPr>
          </a:p>
          <a:p>
            <a:pPr>
              <a:lnSpc>
                <a:spcPct val="80000"/>
              </a:lnSpc>
              <a:buFontTx/>
              <a:buNone/>
              <a:defRPr/>
            </a:pPr>
            <a:r>
              <a:rPr lang="zh-CN" altLang="en-US" sz="2800" b="1" dirty="0" smtClean="0">
                <a:latin typeface="宋体" pitchFamily="2" charset="-122"/>
              </a:rPr>
              <a:t>          </a:t>
            </a:r>
            <a:r>
              <a:rPr lang="zh-CN" altLang="en-US" sz="4800" b="1" dirty="0" smtClean="0">
                <a:solidFill>
                  <a:srgbClr val="FF0000"/>
                </a:solidFill>
                <a:latin typeface="+mj-ea"/>
                <a:ea typeface="+mj-ea"/>
              </a:rPr>
              <a:t>发生事故的原因</a:t>
            </a:r>
          </a:p>
          <a:p>
            <a:pPr>
              <a:lnSpc>
                <a:spcPct val="80000"/>
              </a:lnSpc>
              <a:buFontTx/>
              <a:buNone/>
              <a:defRPr/>
            </a:pPr>
            <a:endParaRPr lang="zh-CN" altLang="en-US" sz="4000" b="1" dirty="0" smtClean="0">
              <a:solidFill>
                <a:srgbClr val="FF0000"/>
              </a:solidFill>
              <a:latin typeface="宋体" pitchFamily="2" charset="-122"/>
            </a:endParaRPr>
          </a:p>
          <a:p>
            <a:pPr>
              <a:buFontTx/>
              <a:buNone/>
              <a:defRPr/>
            </a:pPr>
            <a:r>
              <a:rPr lang="zh-CN" altLang="en-US" b="1" dirty="0" smtClean="0">
                <a:latin typeface="宋体" pitchFamily="2" charset="-122"/>
              </a:rPr>
              <a:t>     </a:t>
            </a:r>
            <a:r>
              <a:rPr lang="zh-CN" altLang="en-US" dirty="0" smtClean="0">
                <a:solidFill>
                  <a:srgbClr val="00B0F0"/>
                </a:solidFill>
                <a:latin typeface="微软雅黑" pitchFamily="34" charset="-122"/>
                <a:ea typeface="微软雅黑" pitchFamily="34" charset="-122"/>
              </a:rPr>
              <a:t>安全技术系统可靠性</a:t>
            </a:r>
            <a:r>
              <a:rPr lang="zh-CN" altLang="en-US" dirty="0" smtClean="0">
                <a:latin typeface="微软雅黑" pitchFamily="34" charset="-122"/>
                <a:ea typeface="微软雅黑" pitchFamily="34" charset="-122"/>
              </a:rPr>
              <a:t>和</a:t>
            </a:r>
            <a:r>
              <a:rPr lang="zh-CN" altLang="en-US" dirty="0" smtClean="0">
                <a:solidFill>
                  <a:srgbClr val="00B0F0"/>
                </a:solidFill>
                <a:latin typeface="微软雅黑" pitchFamily="34" charset="-122"/>
                <a:ea typeface="微软雅黑" pitchFamily="34" charset="-122"/>
              </a:rPr>
              <a:t>人的可靠性不足</a:t>
            </a:r>
            <a:r>
              <a:rPr lang="zh-CN" altLang="en-US" dirty="0" smtClean="0">
                <a:latin typeface="微软雅黑" pitchFamily="34" charset="-122"/>
                <a:ea typeface="微软雅黑" pitchFamily="34" charset="-122"/>
              </a:rPr>
              <a:t>是事故（含复杂系统）发生的</a:t>
            </a:r>
            <a:r>
              <a:rPr lang="zh-CN" altLang="en-US" b="1" dirty="0" smtClean="0">
                <a:solidFill>
                  <a:schemeClr val="accent2"/>
                </a:solidFill>
                <a:latin typeface="微软雅黑" pitchFamily="34" charset="-122"/>
                <a:ea typeface="微软雅黑" pitchFamily="34" charset="-122"/>
              </a:rPr>
              <a:t>最深层</a:t>
            </a:r>
            <a:r>
              <a:rPr lang="zh-CN" altLang="en-US" dirty="0" smtClean="0">
                <a:latin typeface="微软雅黑" pitchFamily="34" charset="-122"/>
                <a:ea typeface="微软雅黑" pitchFamily="34" charset="-122"/>
              </a:rPr>
              <a:t>原因</a:t>
            </a:r>
            <a:r>
              <a:rPr lang="zh-CN" altLang="en-US" dirty="0" smtClean="0">
                <a:solidFill>
                  <a:srgbClr val="FF0000"/>
                </a:solidFill>
                <a:latin typeface="微软雅黑" pitchFamily="34" charset="-122"/>
                <a:ea typeface="微软雅黑" pitchFamily="34" charset="-122"/>
              </a:rPr>
              <a:t>．</a:t>
            </a:r>
            <a:r>
              <a:rPr lang="zh-CN" altLang="en-US" dirty="0" smtClean="0">
                <a:latin typeface="微软雅黑" pitchFamily="34" charset="-122"/>
                <a:ea typeface="微软雅黑" pitchFamily="34" charset="-122"/>
              </a:rPr>
              <a:t>所以我们进行</a:t>
            </a:r>
            <a:r>
              <a:rPr lang="zh-CN" altLang="en-US" b="1" dirty="0" smtClean="0">
                <a:solidFill>
                  <a:srgbClr val="FF0000"/>
                </a:solidFill>
                <a:latin typeface="微软雅黑" pitchFamily="34" charset="-122"/>
                <a:ea typeface="微软雅黑" pitchFamily="34" charset="-122"/>
              </a:rPr>
              <a:t>危险源辩识、评价、控制</a:t>
            </a:r>
            <a:r>
              <a:rPr lang="zh-CN" altLang="en-US" dirty="0" smtClean="0">
                <a:latin typeface="微软雅黑" pitchFamily="34" charset="-122"/>
                <a:ea typeface="微软雅黑" pitchFamily="34" charset="-122"/>
              </a:rPr>
              <a:t>是全员、全过程、全方位实施安全管理的重要科学手段。 </a:t>
            </a:r>
          </a:p>
          <a:p>
            <a:pPr>
              <a:buFontTx/>
              <a:buNone/>
              <a:defRPr/>
            </a:pPr>
            <a:r>
              <a:rPr lang="zh-CN" altLang="en-US" sz="2800" dirty="0" smtClean="0">
                <a:latin typeface="微软雅黑" pitchFamily="34" charset="-122"/>
                <a:ea typeface="微软雅黑" pitchFamily="34" charset="-122"/>
              </a:rPr>
              <a:t>    </a:t>
            </a:r>
          </a:p>
          <a:p>
            <a:pPr>
              <a:lnSpc>
                <a:spcPct val="80000"/>
              </a:lnSpc>
              <a:buFontTx/>
              <a:buNone/>
              <a:defRPr/>
            </a:pPr>
            <a:r>
              <a:rPr lang="zh-CN" altLang="en-US" sz="2400" b="1" dirty="0" smtClean="0">
                <a:latin typeface="宋体" pitchFamily="2" charset="-122"/>
              </a:rPr>
              <a:t>　</a:t>
            </a:r>
          </a:p>
        </p:txBody>
      </p:sp>
      <p:sp>
        <p:nvSpPr>
          <p:cNvPr id="6" name="Rectangle 2"/>
          <p:cNvSpPr txBox="1">
            <a:spLocks noChangeArrowheads="1"/>
          </p:cNvSpPr>
          <p:nvPr/>
        </p:nvSpPr>
        <p:spPr bwMode="auto">
          <a:xfrm>
            <a:off x="571472" y="0"/>
            <a:ext cx="5857916"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事故发生的主要原因分析</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2"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571500" y="1857375"/>
            <a:ext cx="8215313" cy="4525963"/>
          </a:xfrm>
        </p:spPr>
        <p:txBody>
          <a:bodyPr/>
          <a:lstStyle/>
          <a:p>
            <a:pPr marL="514350" indent="-514350" algn="just">
              <a:lnSpc>
                <a:spcPct val="150000"/>
              </a:lnSpc>
              <a:buFontTx/>
              <a:buNone/>
              <a:defRPr/>
            </a:pPr>
            <a:r>
              <a:rPr lang="zh-CN" altLang="en-US" sz="2800" b="1" dirty="0" smtClean="0">
                <a:latin typeface="+mj-ea"/>
                <a:ea typeface="+mj-ea"/>
              </a:rPr>
              <a:t>事故</a:t>
            </a:r>
            <a:r>
              <a:rPr lang="zh-CN" altLang="en-US" sz="2800" dirty="0" smtClean="0">
                <a:latin typeface="+mj-ea"/>
                <a:ea typeface="+mj-ea"/>
              </a:rPr>
              <a:t>是人（个人或集体）在实现某种意图而进行的</a:t>
            </a:r>
            <a:endParaRPr lang="en-US" altLang="zh-CN" sz="2800" dirty="0" smtClean="0">
              <a:latin typeface="+mj-ea"/>
              <a:ea typeface="+mj-ea"/>
            </a:endParaRPr>
          </a:p>
          <a:p>
            <a:pPr marL="514350" indent="-514350" algn="just">
              <a:lnSpc>
                <a:spcPct val="150000"/>
              </a:lnSpc>
              <a:buFontTx/>
              <a:buNone/>
              <a:defRPr/>
            </a:pPr>
            <a:r>
              <a:rPr lang="zh-CN" altLang="en-US" sz="2800" dirty="0" smtClean="0">
                <a:latin typeface="+mj-ea"/>
                <a:ea typeface="+mj-ea"/>
              </a:rPr>
              <a:t>活动过程中，</a:t>
            </a:r>
            <a:r>
              <a:rPr lang="zh-CN" altLang="en-US" sz="2800" b="1" dirty="0" smtClean="0">
                <a:latin typeface="+mj-ea"/>
                <a:ea typeface="+mj-ea"/>
              </a:rPr>
              <a:t>突然发生</a:t>
            </a:r>
            <a:r>
              <a:rPr lang="zh-CN" altLang="en-US" sz="2800" dirty="0" smtClean="0">
                <a:latin typeface="+mj-ea"/>
                <a:ea typeface="+mj-ea"/>
              </a:rPr>
              <a:t>的、</a:t>
            </a:r>
            <a:r>
              <a:rPr lang="zh-CN" altLang="en-US" sz="2800" b="1" dirty="0" smtClean="0">
                <a:latin typeface="+mj-ea"/>
                <a:ea typeface="+mj-ea"/>
              </a:rPr>
              <a:t>违反人的意志</a:t>
            </a:r>
            <a:r>
              <a:rPr lang="zh-CN" altLang="en-US" sz="2800" dirty="0" smtClean="0">
                <a:latin typeface="+mj-ea"/>
                <a:ea typeface="+mj-ea"/>
              </a:rPr>
              <a:t>的、</a:t>
            </a:r>
            <a:r>
              <a:rPr lang="zh-CN" altLang="en-US" sz="2800" b="1" dirty="0" smtClean="0">
                <a:latin typeface="+mj-ea"/>
                <a:ea typeface="+mj-ea"/>
              </a:rPr>
              <a:t>迫使</a:t>
            </a:r>
            <a:endParaRPr lang="en-US" altLang="zh-CN" sz="2800" b="1" dirty="0" smtClean="0">
              <a:latin typeface="+mj-ea"/>
              <a:ea typeface="+mj-ea"/>
            </a:endParaRPr>
          </a:p>
          <a:p>
            <a:pPr marL="514350" indent="-514350" algn="just">
              <a:lnSpc>
                <a:spcPct val="150000"/>
              </a:lnSpc>
              <a:buFontTx/>
              <a:buNone/>
              <a:defRPr/>
            </a:pPr>
            <a:r>
              <a:rPr lang="zh-CN" altLang="en-US" sz="2800" b="1" dirty="0" smtClean="0">
                <a:latin typeface="+mj-ea"/>
                <a:ea typeface="+mj-ea"/>
              </a:rPr>
              <a:t>活动暂时或永久停止</a:t>
            </a:r>
            <a:r>
              <a:rPr lang="zh-CN" altLang="en-US" sz="2800" dirty="0" smtClean="0">
                <a:latin typeface="+mj-ea"/>
                <a:ea typeface="+mj-ea"/>
              </a:rPr>
              <a:t>的</a:t>
            </a:r>
            <a:r>
              <a:rPr lang="zh-CN" altLang="en-US" sz="2800" b="1" dirty="0" smtClean="0">
                <a:latin typeface="+mj-ea"/>
                <a:ea typeface="+mj-ea"/>
              </a:rPr>
              <a:t>事件</a:t>
            </a:r>
            <a:r>
              <a:rPr lang="zh-CN" altLang="en-US" sz="2800" dirty="0" smtClean="0">
                <a:latin typeface="+mj-ea"/>
                <a:ea typeface="+mj-ea"/>
              </a:rPr>
              <a:t>。 </a:t>
            </a:r>
          </a:p>
          <a:p>
            <a:pPr marL="514350" indent="-514350" algn="just">
              <a:lnSpc>
                <a:spcPct val="150000"/>
              </a:lnSpc>
              <a:buFontTx/>
              <a:buNone/>
              <a:defRPr/>
            </a:pPr>
            <a:r>
              <a:rPr lang="zh-CN" altLang="en-US" sz="2800" b="1" dirty="0" smtClean="0">
                <a:solidFill>
                  <a:srgbClr val="C00000"/>
                </a:solidFill>
                <a:latin typeface="+mj-ea"/>
                <a:ea typeface="+mj-ea"/>
              </a:rPr>
              <a:t>事故是突然发生的、出乎人们意料的意外</a:t>
            </a:r>
            <a:r>
              <a:rPr lang="zh-CN" altLang="en-US" sz="4800" b="1" dirty="0" smtClean="0">
                <a:solidFill>
                  <a:schemeClr val="accent2"/>
                </a:solidFill>
                <a:latin typeface="+mj-ea"/>
                <a:ea typeface="+mj-ea"/>
              </a:rPr>
              <a:t>事件</a:t>
            </a:r>
            <a:r>
              <a:rPr lang="zh-CN" altLang="en-US" sz="2800" b="1" dirty="0" smtClean="0">
                <a:solidFill>
                  <a:srgbClr val="C00000"/>
                </a:solidFill>
                <a:latin typeface="+mj-ea"/>
                <a:ea typeface="+mj-ea"/>
              </a:rPr>
              <a:t>。</a:t>
            </a:r>
            <a:r>
              <a:rPr lang="zh-CN" altLang="en-US" sz="2800" dirty="0" smtClean="0">
                <a:latin typeface="+mj-ea"/>
                <a:ea typeface="+mj-ea"/>
              </a:rPr>
              <a:t> </a:t>
            </a:r>
          </a:p>
          <a:p>
            <a:pPr marL="514350" indent="-514350" algn="just">
              <a:lnSpc>
                <a:spcPct val="150000"/>
              </a:lnSpc>
              <a:buFontTx/>
              <a:buNone/>
              <a:defRPr/>
            </a:pPr>
            <a:r>
              <a:rPr lang="zh-CN" altLang="en-US" sz="2800" dirty="0" smtClean="0">
                <a:latin typeface="+mj-ea"/>
                <a:ea typeface="+mj-ea"/>
              </a:rPr>
              <a:t>事故的后果是违背人的意志的。</a:t>
            </a:r>
          </a:p>
        </p:txBody>
      </p:sp>
      <p:sp>
        <p:nvSpPr>
          <p:cNvPr id="4" name="Rectangle 2"/>
          <p:cNvSpPr txBox="1">
            <a:spLocks noChangeArrowheads="1"/>
          </p:cNvSpPr>
          <p:nvPr/>
        </p:nvSpPr>
        <p:spPr bwMode="auto">
          <a:xfrm>
            <a:off x="571500" y="0"/>
            <a:ext cx="8552180" cy="1000125"/>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对于管理者来说，</a:t>
            </a:r>
            <a:r>
              <a:rPr lang="zh-CN" altLang="en-US" sz="4000" b="1" spc="50" dirty="0">
                <a:ln w="13500">
                  <a:solidFill>
                    <a:srgbClr val="0F6FC6">
                      <a:shade val="2500"/>
                      <a:alpha val="6500"/>
                    </a:srgbClr>
                  </a:solidFill>
                  <a:prstDash val="solid"/>
                </a:ln>
                <a:solidFill>
                  <a:srgbClr val="FFFF00"/>
                </a:solidFill>
                <a:effectLst>
                  <a:innerShdw blurRad="50900" dist="38500" dir="13500000">
                    <a:srgbClr val="000000">
                      <a:alpha val="60000"/>
                    </a:srgbClr>
                  </a:innerShdw>
                </a:effectLst>
                <a:latin typeface="微软雅黑" pitchFamily="34" charset="-122"/>
                <a:ea typeface="微软雅黑" pitchFamily="34" charset="-122"/>
              </a:rPr>
              <a:t>事故到底是什么？</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6305" name="Picture 2" descr="arrowLarge"/>
          <p:cNvPicPr>
            <a:picLocks noChangeAspect="1" noChangeArrowheads="1"/>
          </p:cNvPicPr>
          <p:nvPr/>
        </p:nvPicPr>
        <p:blipFill>
          <a:blip r:embed="rId2"/>
          <a:srcRect/>
          <a:stretch>
            <a:fillRect/>
          </a:stretch>
        </p:blipFill>
        <p:spPr bwMode="auto">
          <a:xfrm>
            <a:off x="928688" y="2643188"/>
            <a:ext cx="7632700" cy="1673225"/>
          </a:xfrm>
          <a:prstGeom prst="rect">
            <a:avLst/>
          </a:prstGeom>
          <a:noFill/>
          <a:ln w="9525">
            <a:noFill/>
            <a:miter lim="800000"/>
            <a:headEnd/>
            <a:tailEnd/>
          </a:ln>
        </p:spPr>
      </p:pic>
      <p:pic>
        <p:nvPicPr>
          <p:cNvPr id="866306" name="Picture 3" descr="futureBox"/>
          <p:cNvPicPr>
            <a:picLocks noChangeAspect="1" noChangeArrowheads="1"/>
          </p:cNvPicPr>
          <p:nvPr/>
        </p:nvPicPr>
        <p:blipFill>
          <a:blip r:embed="rId3"/>
          <a:srcRect/>
          <a:stretch>
            <a:fillRect/>
          </a:stretch>
        </p:blipFill>
        <p:spPr bwMode="auto">
          <a:xfrm>
            <a:off x="1116013" y="1127125"/>
            <a:ext cx="7048500" cy="1638300"/>
          </a:xfrm>
          <a:prstGeom prst="rect">
            <a:avLst/>
          </a:prstGeom>
          <a:noFill/>
          <a:ln w="9525">
            <a:noFill/>
            <a:miter lim="800000"/>
            <a:headEnd/>
            <a:tailEnd/>
          </a:ln>
        </p:spPr>
      </p:pic>
      <p:sp>
        <p:nvSpPr>
          <p:cNvPr id="866307" name="Text Box 26"/>
          <p:cNvSpPr txBox="1">
            <a:spLocks noChangeArrowheads="1"/>
          </p:cNvSpPr>
          <p:nvPr/>
        </p:nvSpPr>
        <p:spPr bwMode="auto">
          <a:xfrm>
            <a:off x="6588125" y="1127125"/>
            <a:ext cx="863600" cy="1311275"/>
          </a:xfrm>
          <a:prstGeom prst="rect">
            <a:avLst/>
          </a:prstGeom>
          <a:noFill/>
          <a:ln w="9525" algn="ctr">
            <a:noFill/>
            <a:miter lim="800000"/>
          </a:ln>
        </p:spPr>
        <p:txBody>
          <a:bodyPr>
            <a:spAutoFit/>
          </a:bodyPr>
          <a:lstStyle/>
          <a:p>
            <a:pPr eaLnBrk="0" hangingPunct="0"/>
            <a:r>
              <a:rPr lang="en-US" altLang="zh-CN" sz="8000" b="1">
                <a:solidFill>
                  <a:srgbClr val="FF3300"/>
                </a:solidFill>
                <a:latin typeface="微软雅黑"/>
              </a:rPr>
              <a:t>?</a:t>
            </a:r>
          </a:p>
        </p:txBody>
      </p:sp>
      <p:sp>
        <p:nvSpPr>
          <p:cNvPr id="866308" name="Text Box 26"/>
          <p:cNvSpPr txBox="1">
            <a:spLocks noChangeArrowheads="1"/>
          </p:cNvSpPr>
          <p:nvPr/>
        </p:nvSpPr>
        <p:spPr bwMode="auto">
          <a:xfrm>
            <a:off x="2771775" y="1485900"/>
            <a:ext cx="4248150" cy="641350"/>
          </a:xfrm>
          <a:prstGeom prst="rect">
            <a:avLst/>
          </a:prstGeom>
          <a:noFill/>
          <a:ln w="9525" algn="ctr">
            <a:noFill/>
            <a:miter lim="800000"/>
          </a:ln>
        </p:spPr>
        <p:txBody>
          <a:bodyPr>
            <a:spAutoFit/>
          </a:bodyPr>
          <a:lstStyle/>
          <a:p>
            <a:pPr eaLnBrk="0" hangingPunct="0"/>
            <a:r>
              <a:rPr lang="zh-CN" altLang="en-US" sz="3600" b="1">
                <a:solidFill>
                  <a:srgbClr val="FF3300"/>
                </a:solidFill>
                <a:latin typeface="微软雅黑"/>
                <a:ea typeface="微软雅黑"/>
                <a:cs typeface="微软雅黑"/>
              </a:rPr>
              <a:t>什么是危险作业</a:t>
            </a:r>
          </a:p>
        </p:txBody>
      </p:sp>
      <p:sp>
        <p:nvSpPr>
          <p:cNvPr id="866309" name="Rectangle 6"/>
          <p:cNvSpPr>
            <a:spLocks noChangeArrowheads="1"/>
          </p:cNvSpPr>
          <p:nvPr/>
        </p:nvSpPr>
        <p:spPr bwMode="auto">
          <a:xfrm>
            <a:off x="395288" y="4419600"/>
            <a:ext cx="8459787" cy="1200150"/>
          </a:xfrm>
          <a:prstGeom prst="rect">
            <a:avLst/>
          </a:prstGeom>
          <a:solidFill>
            <a:schemeClr val="accent2"/>
          </a:solidFill>
          <a:ln w="38100">
            <a:solidFill>
              <a:srgbClr val="0000FF"/>
            </a:solidFill>
            <a:miter lim="800000"/>
          </a:ln>
        </p:spPr>
        <p:txBody>
          <a:bodyPr anchor="ctr">
            <a:spAutoFit/>
          </a:bodyPr>
          <a:lstStyle/>
          <a:p>
            <a:r>
              <a:rPr lang="zh-CN" altLang="en-US" sz="2400" b="1">
                <a:solidFill>
                  <a:srgbClr val="FFFF00"/>
                </a:solidFill>
                <a:latin typeface="微软雅黑"/>
                <a:ea typeface="微软雅黑"/>
                <a:cs typeface="微软雅黑"/>
              </a:rPr>
              <a:t>危险作业：</a:t>
            </a:r>
            <a:r>
              <a:rPr lang="zh-CN" altLang="en-US" sz="2400">
                <a:solidFill>
                  <a:schemeClr val="bg1"/>
                </a:solidFill>
                <a:latin typeface="微软雅黑"/>
                <a:ea typeface="微软雅黑"/>
                <a:cs typeface="微软雅黑"/>
              </a:rPr>
              <a:t>当生产任务紧急特殊</a:t>
            </a:r>
            <a:r>
              <a:rPr lang="en-US" altLang="zh-CN" sz="2400">
                <a:solidFill>
                  <a:schemeClr val="bg1"/>
                </a:solidFill>
                <a:latin typeface="微软雅黑"/>
                <a:ea typeface="微软雅黑"/>
                <a:cs typeface="微软雅黑"/>
              </a:rPr>
              <a:t>,</a:t>
            </a:r>
            <a:r>
              <a:rPr lang="zh-CN" altLang="en-US" sz="2400">
                <a:solidFill>
                  <a:schemeClr val="bg1"/>
                </a:solidFill>
                <a:latin typeface="微软雅黑"/>
                <a:ea typeface="微软雅黑"/>
                <a:cs typeface="微软雅黑"/>
              </a:rPr>
              <a:t>不适于执行一般性的安全操作规程</a:t>
            </a:r>
            <a:r>
              <a:rPr lang="en-US" altLang="zh-CN" sz="2400">
                <a:solidFill>
                  <a:schemeClr val="bg1"/>
                </a:solidFill>
                <a:latin typeface="微软雅黑"/>
                <a:ea typeface="微软雅黑"/>
                <a:cs typeface="微软雅黑"/>
              </a:rPr>
              <a:t>,</a:t>
            </a:r>
            <a:r>
              <a:rPr lang="zh-CN" altLang="en-US" sz="2400">
                <a:solidFill>
                  <a:schemeClr val="bg1"/>
                </a:solidFill>
                <a:latin typeface="微软雅黑"/>
                <a:ea typeface="微软雅黑"/>
                <a:cs typeface="微软雅黑"/>
              </a:rPr>
              <a:t>安全可靠性差</a:t>
            </a:r>
            <a:r>
              <a:rPr lang="en-US" altLang="zh-CN" sz="2400">
                <a:solidFill>
                  <a:schemeClr val="bg1"/>
                </a:solidFill>
                <a:latin typeface="微软雅黑"/>
                <a:ea typeface="微软雅黑"/>
                <a:cs typeface="微软雅黑"/>
              </a:rPr>
              <a:t>,</a:t>
            </a:r>
            <a:r>
              <a:rPr lang="zh-CN" altLang="en-US" sz="2400">
                <a:solidFill>
                  <a:schemeClr val="bg1"/>
                </a:solidFill>
                <a:latin typeface="微软雅黑"/>
                <a:ea typeface="微软雅黑"/>
                <a:cs typeface="微软雅黑"/>
              </a:rPr>
              <a:t>容易发生人身伤亡或设备损坏，事故后果严重</a:t>
            </a:r>
            <a:r>
              <a:rPr lang="en-US" altLang="zh-CN" sz="2400">
                <a:solidFill>
                  <a:schemeClr val="bg1"/>
                </a:solidFill>
                <a:latin typeface="微软雅黑"/>
                <a:ea typeface="微软雅黑"/>
                <a:cs typeface="微软雅黑"/>
              </a:rPr>
              <a:t>,</a:t>
            </a:r>
            <a:r>
              <a:rPr lang="zh-CN" altLang="en-US" sz="2400">
                <a:solidFill>
                  <a:schemeClr val="bg1"/>
                </a:solidFill>
                <a:latin typeface="微软雅黑"/>
                <a:ea typeface="微软雅黑"/>
                <a:cs typeface="微软雅黑"/>
              </a:rPr>
              <a:t>需要采取特别控制措施的特殊作业。</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6577" name="Picture 2" descr="30 June Accident 019"/>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advClick="0" advTm="5000">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16.其他\二维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1503363"/>
            <a:ext cx="23050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1516" y="3945830"/>
            <a:ext cx="8533105" cy="923330"/>
          </a:xfrm>
          <a:prstGeom prst="rect">
            <a:avLst/>
          </a:prstGeom>
          <a:noFill/>
        </p:spPr>
        <p:txBody>
          <a:bodyPr wrap="none">
            <a:spAutoFit/>
          </a:bodyPr>
          <a:lstStyle/>
          <a:p>
            <a:pPr>
              <a:defRPr/>
            </a:pPr>
            <a:r>
              <a:rPr lang="zh-CN" altLang="en-US" sz="5400" dirty="0">
                <a:ln w="18000">
                  <a:solidFill>
                    <a:schemeClr val="accent2">
                      <a:satMod val="140000"/>
                    </a:schemeClr>
                  </a:solidFill>
                  <a:prstDash val="solid"/>
                  <a:miter lim="800000"/>
                </a:ln>
                <a:noFill/>
                <a:effectLst>
                  <a:outerShdw blurRad="25500" dist="23000" dir="7020000" algn="tl">
                    <a:srgbClr val="000000">
                      <a:alpha val="50000"/>
                    </a:srgbClr>
                  </a:outerShdw>
                </a:effectLst>
                <a:ea typeface="宋体" pitchFamily="2" charset="-122"/>
              </a:rPr>
              <a:t>关注我们获取更多安全资料</a:t>
            </a:r>
          </a:p>
        </p:txBody>
      </p:sp>
    </p:spTree>
    <p:extLst>
      <p:ext uri="{BB962C8B-B14F-4D97-AF65-F5344CB8AC3E}">
        <p14:creationId xmlns:p14="http://schemas.microsoft.com/office/powerpoint/2010/main" val="1780217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0673" name="Picture 2" descr="30 June Accident 02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advClick="0" advTm="5000">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Rectangle 3"/>
          <p:cNvSpPr>
            <a:spLocks noGrp="1" noChangeArrowheads="1"/>
          </p:cNvSpPr>
          <p:nvPr>
            <p:ph type="body" idx="1"/>
          </p:nvPr>
        </p:nvSpPr>
        <p:spPr>
          <a:xfrm>
            <a:off x="285750" y="642938"/>
            <a:ext cx="8429625" cy="4525962"/>
          </a:xfrm>
        </p:spPr>
        <p:txBody>
          <a:bodyPr/>
          <a:lstStyle/>
          <a:p>
            <a:pPr>
              <a:spcBef>
                <a:spcPct val="0"/>
              </a:spcBef>
              <a:buFontTx/>
              <a:buNone/>
              <a:defRPr/>
            </a:pPr>
            <a:r>
              <a:rPr lang="en-US" altLang="zh-CN" sz="4000" b="1" dirty="0" smtClean="0">
                <a:solidFill>
                  <a:srgbClr val="FF0000"/>
                </a:solidFill>
                <a:latin typeface="+mj-ea"/>
                <a:ea typeface="+mj-ea"/>
              </a:rPr>
              <a:t>                   </a:t>
            </a:r>
            <a:r>
              <a:rPr lang="en-US" altLang="zh-CN" b="1" dirty="0" smtClean="0">
                <a:latin typeface="Times New Roman" pitchFamily="18" charset="0"/>
              </a:rPr>
              <a:t>  </a:t>
            </a:r>
          </a:p>
          <a:p>
            <a:pPr>
              <a:buFontTx/>
              <a:buNone/>
              <a:defRPr/>
            </a:pPr>
            <a:r>
              <a:rPr lang="en-US" altLang="zh-CN" dirty="0" smtClean="0">
                <a:latin typeface="微软雅黑" pitchFamily="34" charset="-122"/>
                <a:ea typeface="微软雅黑" pitchFamily="34" charset="-122"/>
              </a:rPr>
              <a:t>      </a:t>
            </a:r>
            <a:r>
              <a:rPr lang="zh-CN" dirty="0" smtClean="0">
                <a:latin typeface="微软雅黑" pitchFamily="34" charset="-122"/>
                <a:ea typeface="微软雅黑" pitchFamily="34" charset="-122"/>
              </a:rPr>
              <a:t>可能导致人身伤害和（或）健康损害的根</a:t>
            </a:r>
            <a:r>
              <a:rPr lang="en-US" altLang="zh-CN" dirty="0" smtClean="0">
                <a:latin typeface="微软雅黑" pitchFamily="34" charset="-122"/>
                <a:ea typeface="微软雅黑" pitchFamily="34" charset="-122"/>
              </a:rPr>
              <a:t>   </a:t>
            </a:r>
          </a:p>
          <a:p>
            <a:pPr>
              <a:buFontTx/>
              <a:buNone/>
              <a:defRPr/>
            </a:pPr>
            <a:r>
              <a:rPr lang="en-US" altLang="zh-CN" dirty="0" smtClean="0">
                <a:latin typeface="微软雅黑" pitchFamily="34" charset="-122"/>
                <a:ea typeface="微软雅黑" pitchFamily="34" charset="-122"/>
              </a:rPr>
              <a:t>      </a:t>
            </a:r>
            <a:r>
              <a:rPr lang="zh-CN" dirty="0" smtClean="0">
                <a:latin typeface="微软雅黑" pitchFamily="34" charset="-122"/>
                <a:ea typeface="微软雅黑" pitchFamily="34" charset="-122"/>
              </a:rPr>
              <a:t>源、状态或行为，或其组合。</a:t>
            </a:r>
            <a:endParaRPr lang="en-US" altLang="zh-CN" dirty="0" smtClean="0">
              <a:latin typeface="微软雅黑" pitchFamily="34" charset="-122"/>
              <a:ea typeface="微软雅黑" pitchFamily="34" charset="-122"/>
            </a:endParaRPr>
          </a:p>
          <a:p>
            <a:pPr>
              <a:buFont typeface="Arial" pitchFamily="34" charset="0"/>
              <a:buChar char="•"/>
              <a:defRPr/>
            </a:pPr>
            <a:endParaRPr lang="zh-CN" dirty="0" smtClean="0">
              <a:latin typeface="微软雅黑" pitchFamily="34" charset="-122"/>
              <a:ea typeface="微软雅黑" pitchFamily="34" charset="-122"/>
            </a:endParaRPr>
          </a:p>
          <a:p>
            <a:pPr lvl="1">
              <a:spcBef>
                <a:spcPct val="0"/>
              </a:spcBef>
              <a:buFontTx/>
              <a:buNone/>
              <a:defRPr/>
            </a:pPr>
            <a:r>
              <a:rPr lang="zh-CN" altLang="en-US" dirty="0" smtClean="0">
                <a:latin typeface="微软雅黑" pitchFamily="34" charset="-122"/>
                <a:ea typeface="微软雅黑" pitchFamily="34" charset="-122"/>
              </a:rPr>
              <a:t>   </a:t>
            </a:r>
            <a:r>
              <a:rPr lang="zh-CN" altLang="en-US" sz="2400" dirty="0" smtClean="0">
                <a:latin typeface="微软雅黑" pitchFamily="34" charset="-122"/>
                <a:ea typeface="微软雅黑" pitchFamily="34" charset="-122"/>
              </a:rPr>
              <a:t>一般来说，一起事故的发生往往是两类危险源共同作用的结果。</a:t>
            </a:r>
            <a:r>
              <a:rPr lang="zh-CN" altLang="en-US" sz="2400" b="1" dirty="0" smtClean="0">
                <a:solidFill>
                  <a:schemeClr val="accent2"/>
                </a:solidFill>
                <a:latin typeface="微软雅黑" pitchFamily="34" charset="-122"/>
                <a:ea typeface="微软雅黑" pitchFamily="34" charset="-122"/>
              </a:rPr>
              <a:t>根源危险源</a:t>
            </a:r>
            <a:r>
              <a:rPr lang="zh-CN" altLang="en-US" sz="2400" dirty="0" smtClean="0">
                <a:latin typeface="微软雅黑" pitchFamily="34" charset="-122"/>
                <a:ea typeface="微软雅黑" pitchFamily="34" charset="-122"/>
              </a:rPr>
              <a:t>是事故发生的能量主体，决定事故后果的严重程度；</a:t>
            </a:r>
            <a:r>
              <a:rPr lang="zh-CN" altLang="en-US" sz="2400" b="1" dirty="0" smtClean="0">
                <a:solidFill>
                  <a:schemeClr val="accent2"/>
                </a:solidFill>
                <a:latin typeface="微软雅黑" pitchFamily="34" charset="-122"/>
                <a:ea typeface="微软雅黑" pitchFamily="34" charset="-122"/>
              </a:rPr>
              <a:t>状态危险源</a:t>
            </a:r>
            <a:r>
              <a:rPr lang="zh-CN" altLang="en-US" sz="2400" dirty="0" smtClean="0">
                <a:latin typeface="微软雅黑" pitchFamily="34" charset="-122"/>
                <a:ea typeface="微软雅黑" pitchFamily="34" charset="-122"/>
              </a:rPr>
              <a:t>是造成事故的必要条件，决定事故发生的可能性。因此识别危险源存在，首要任务是识别根源危险源，在此基础上再识别状态危险源。</a:t>
            </a:r>
          </a:p>
          <a:p>
            <a:pPr>
              <a:spcBef>
                <a:spcPct val="0"/>
              </a:spcBef>
              <a:buFontTx/>
              <a:buNone/>
              <a:defRPr/>
            </a:pPr>
            <a:endParaRPr lang="en-US" altLang="zh-CN" sz="2400" dirty="0" smtClean="0">
              <a:latin typeface="微软雅黑" pitchFamily="34" charset="-122"/>
              <a:ea typeface="微软雅黑" pitchFamily="34" charset="-122"/>
            </a:endParaRPr>
          </a:p>
        </p:txBody>
      </p:sp>
      <p:sp>
        <p:nvSpPr>
          <p:cNvPr id="8" name="AutoShape 2"/>
          <p:cNvSpPr>
            <a:spLocks noChangeArrowheads="1"/>
          </p:cNvSpPr>
          <p:nvPr/>
        </p:nvSpPr>
        <p:spPr bwMode="auto">
          <a:xfrm>
            <a:off x="857250" y="3000375"/>
            <a:ext cx="7807325" cy="2428875"/>
          </a:xfrm>
          <a:prstGeom prst="flowChartAlternateProcess">
            <a:avLst/>
          </a:prstGeom>
          <a:noFill/>
          <a:ln w="57150">
            <a:solidFill>
              <a:srgbClr val="00CCFF"/>
            </a:solidFill>
            <a:miter lim="800000"/>
          </a:ln>
          <a:effectLst/>
          <a:scene3d>
            <a:camera prst="legacyObliqueTopRight"/>
            <a:lightRig rig="legacyFlat3" dir="b"/>
          </a:scene3d>
          <a:sp3d extrusionH="430200" prstMaterial="legacyMatte">
            <a:bevelT w="13500" h="13500" prst="angle"/>
            <a:bevelB w="13500" h="13500" prst="angle"/>
            <a:extrusionClr>
              <a:srgbClr val="00CCFF"/>
            </a:extrusionClr>
          </a:sp3d>
        </p:spPr>
        <p:txBody>
          <a:bodyPr lIns="91431" tIns="45717" rIns="91431" bIns="45717" anchor="ctr">
            <a:flatTx/>
          </a:bodyPr>
          <a:lstStyle/>
          <a:p>
            <a:pPr>
              <a:lnSpc>
                <a:spcPct val="125000"/>
              </a:lnSpc>
              <a:defRPr/>
            </a:pPr>
            <a:r>
              <a:rPr lang="zh-CN" altLang="en-US" sz="2300">
                <a:latin typeface="黑体" pitchFamily="2" charset="-122"/>
                <a:ea typeface="黑体" pitchFamily="2" charset="-122"/>
              </a:rPr>
              <a:t>  </a:t>
            </a:r>
            <a:endParaRPr lang="zh-CN" altLang="en-US" sz="2300">
              <a:effectLst>
                <a:outerShdw blurRad="38100" dist="38100" dir="2700000" algn="tl">
                  <a:srgbClr val="C0C0C0"/>
                </a:outerShdw>
              </a:effectLst>
              <a:latin typeface="黑体" pitchFamily="2" charset="-122"/>
              <a:ea typeface="黑体" pitchFamily="2" charset="-122"/>
            </a:endParaRPr>
          </a:p>
        </p:txBody>
      </p:sp>
      <p:sp>
        <p:nvSpPr>
          <p:cNvPr id="4" name="Rectangle 2"/>
          <p:cNvSpPr txBox="1">
            <a:spLocks noChangeArrowheads="1"/>
          </p:cNvSpPr>
          <p:nvPr/>
        </p:nvSpPr>
        <p:spPr bwMode="auto">
          <a:xfrm>
            <a:off x="642910" y="0"/>
            <a:ext cx="5857916"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什么是危险源</a:t>
            </a:r>
            <a:r>
              <a:rPr lang="en-US" altLang="zh-CN"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a:t>
            </a:r>
            <a:endPar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endParaRP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Rot="1" noChangeArrowheads="1"/>
          </p:cNvSpPr>
          <p:nvPr>
            <p:ph type="body" idx="4294967295"/>
          </p:nvPr>
        </p:nvSpPr>
        <p:spPr>
          <a:xfrm>
            <a:off x="642938" y="1285875"/>
            <a:ext cx="8007350" cy="4692650"/>
          </a:xfrm>
        </p:spPr>
        <p:txBody>
          <a:bodyPr/>
          <a:lstStyle/>
          <a:p>
            <a:pPr marL="0" indent="0" algn="just" eaLnBrk="1" hangingPunct="1">
              <a:buFont typeface="Wingdings" pitchFamily="2" charset="2"/>
              <a:buNone/>
              <a:defRPr/>
            </a:pPr>
            <a:r>
              <a:rPr lang="zh-CN" altLang="en-US" b="1" dirty="0" smtClean="0">
                <a:solidFill>
                  <a:srgbClr val="C00000"/>
                </a:solidFill>
                <a:latin typeface="+mj-ea"/>
                <a:ea typeface="+mj-ea"/>
              </a:rPr>
              <a:t>事故隐患的定义：</a:t>
            </a:r>
          </a:p>
          <a:p>
            <a:pPr marL="0" indent="0" algn="just" eaLnBrk="1" hangingPunct="1">
              <a:buFont typeface="Wingdings" pitchFamily="2" charset="2"/>
              <a:buNone/>
              <a:defRPr/>
            </a:pPr>
            <a:r>
              <a:rPr lang="zh-CN" altLang="en-US" dirty="0" smtClean="0">
                <a:latin typeface="+mj-ea"/>
                <a:ea typeface="+mj-ea"/>
              </a:rPr>
              <a:t>       安全生产事故隐患，即</a:t>
            </a:r>
            <a:r>
              <a:rPr lang="zh-CN" altLang="en-US" dirty="0" smtClean="0">
                <a:solidFill>
                  <a:srgbClr val="C00000"/>
                </a:solidFill>
                <a:latin typeface="+mj-ea"/>
                <a:ea typeface="+mj-ea"/>
              </a:rPr>
              <a:t>事故隐患</a:t>
            </a:r>
            <a:r>
              <a:rPr lang="zh-CN" altLang="en-US" dirty="0" smtClean="0">
                <a:latin typeface="+mj-ea"/>
                <a:ea typeface="+mj-ea"/>
              </a:rPr>
              <a:t>，俗称</a:t>
            </a:r>
            <a:r>
              <a:rPr lang="zh-CN" altLang="en-US" dirty="0" smtClean="0">
                <a:solidFill>
                  <a:srgbClr val="C00000"/>
                </a:solidFill>
                <a:latin typeface="+mj-ea"/>
                <a:ea typeface="+mj-ea"/>
              </a:rPr>
              <a:t>安全隐患</a:t>
            </a:r>
            <a:r>
              <a:rPr lang="zh-CN" altLang="en-US" dirty="0" smtClean="0">
                <a:latin typeface="+mj-ea"/>
                <a:ea typeface="+mj-ea"/>
              </a:rPr>
              <a:t>。安全隐患，是指生产经营单位违反安全生产法律、法规、规章、标准、规程、安全生产管理制度的规定，或者其他因素在生产经营活动中存在的可能导致不安全事件或事故发生的</a:t>
            </a:r>
            <a:r>
              <a:rPr lang="zh-CN" altLang="en-US" dirty="0" smtClean="0">
                <a:solidFill>
                  <a:srgbClr val="C00000"/>
                </a:solidFill>
                <a:latin typeface="+mj-ea"/>
                <a:ea typeface="+mj-ea"/>
              </a:rPr>
              <a:t>物的不安全状态</a:t>
            </a:r>
            <a:r>
              <a:rPr lang="zh-CN" altLang="en-US" dirty="0" smtClean="0">
                <a:latin typeface="+mj-ea"/>
                <a:ea typeface="+mj-ea"/>
              </a:rPr>
              <a:t>、</a:t>
            </a:r>
            <a:r>
              <a:rPr lang="zh-CN" altLang="en-US" dirty="0" smtClean="0">
                <a:solidFill>
                  <a:srgbClr val="C00000"/>
                </a:solidFill>
                <a:latin typeface="+mj-ea"/>
                <a:ea typeface="+mj-ea"/>
              </a:rPr>
              <a:t>人的不安全行为</a:t>
            </a:r>
            <a:r>
              <a:rPr lang="zh-CN" altLang="en-US" dirty="0" smtClean="0">
                <a:latin typeface="+mj-ea"/>
                <a:ea typeface="+mj-ea"/>
              </a:rPr>
              <a:t>、</a:t>
            </a:r>
            <a:r>
              <a:rPr lang="zh-CN" altLang="en-US" dirty="0" smtClean="0">
                <a:solidFill>
                  <a:srgbClr val="C00000"/>
                </a:solidFill>
                <a:latin typeface="+mj-ea"/>
                <a:ea typeface="+mj-ea"/>
              </a:rPr>
              <a:t>生产环境的不良</a:t>
            </a:r>
            <a:r>
              <a:rPr lang="zh-CN" altLang="en-US" dirty="0" smtClean="0">
                <a:latin typeface="+mj-ea"/>
                <a:ea typeface="+mj-ea"/>
              </a:rPr>
              <a:t>和</a:t>
            </a:r>
            <a:r>
              <a:rPr lang="zh-CN" altLang="en-US" dirty="0" smtClean="0">
                <a:solidFill>
                  <a:schemeClr val="tx1"/>
                </a:solidFill>
                <a:latin typeface="+mj-ea"/>
                <a:ea typeface="+mj-ea"/>
              </a:rPr>
              <a:t>生产工艺</a:t>
            </a:r>
            <a:r>
              <a:rPr lang="zh-CN" altLang="en-US" dirty="0" smtClean="0">
                <a:solidFill>
                  <a:srgbClr val="C00000"/>
                </a:solidFill>
                <a:latin typeface="+mj-ea"/>
                <a:ea typeface="+mj-ea"/>
              </a:rPr>
              <a:t>、管理上的缺陷</a:t>
            </a:r>
            <a:r>
              <a:rPr lang="zh-CN" altLang="en-US" dirty="0" smtClean="0">
                <a:latin typeface="+mj-ea"/>
                <a:ea typeface="+mj-ea"/>
              </a:rPr>
              <a:t>。</a:t>
            </a:r>
          </a:p>
          <a:p>
            <a:pPr marL="0" indent="0" eaLnBrk="1" hangingPunct="1">
              <a:buFont typeface="Wingdings" pitchFamily="2" charset="2"/>
              <a:buNone/>
              <a:defRPr/>
            </a:pPr>
            <a:endParaRPr lang="en-US" altLang="zh-CN" dirty="0" smtClean="0">
              <a:latin typeface="楷体_GB2312" pitchFamily="49" charset="-122"/>
            </a:endParaRPr>
          </a:p>
        </p:txBody>
      </p:sp>
      <p:sp>
        <p:nvSpPr>
          <p:cNvPr id="4" name="Rectangle 2"/>
          <p:cNvSpPr txBox="1">
            <a:spLocks noChangeArrowheads="1"/>
          </p:cNvSpPr>
          <p:nvPr/>
        </p:nvSpPr>
        <p:spPr bwMode="auto">
          <a:xfrm>
            <a:off x="642910" y="0"/>
            <a:ext cx="5857916"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什么是事故隐患</a:t>
            </a:r>
            <a:r>
              <a:rPr lang="en-US" altLang="zh-CN"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a:t>
            </a:r>
            <a:endPar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endParaRP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6"/>
          <p:cNvSpPr txBox="1">
            <a:spLocks noChangeArrowheads="1"/>
          </p:cNvSpPr>
          <p:nvPr/>
        </p:nvSpPr>
        <p:spPr bwMode="auto">
          <a:xfrm>
            <a:off x="500063" y="1571625"/>
            <a:ext cx="8072437" cy="3931920"/>
          </a:xfrm>
          <a:prstGeom prst="rect">
            <a:avLst/>
          </a:prstGeom>
          <a:noFill/>
          <a:ln w="9525" algn="ctr">
            <a:noFill/>
            <a:miter lim="800000"/>
          </a:ln>
        </p:spPr>
        <p:txBody>
          <a:bodyPr>
            <a:spAutoFit/>
          </a:bodyPr>
          <a:lstStyle/>
          <a:p>
            <a:pPr marL="342900" indent="-342900" algn="just">
              <a:lnSpc>
                <a:spcPct val="150000"/>
              </a:lnSpc>
              <a:spcBef>
                <a:spcPct val="50000"/>
              </a:spcBef>
              <a:spcAft>
                <a:spcPts val="1200"/>
              </a:spcAft>
              <a:defRPr/>
            </a:pPr>
            <a:r>
              <a:rPr lang="en-US" altLang="zh-CN" sz="2800" b="1" dirty="0">
                <a:solidFill>
                  <a:srgbClr val="FF0000"/>
                </a:solidFill>
                <a:latin typeface="+mj-ea"/>
                <a:ea typeface="+mj-ea"/>
              </a:rPr>
              <a:t>         </a:t>
            </a:r>
            <a:r>
              <a:rPr lang="en-US" altLang="zh-CN" sz="2800" dirty="0">
                <a:solidFill>
                  <a:srgbClr val="FF0000"/>
                </a:solidFill>
                <a:latin typeface="+mj-ea"/>
                <a:ea typeface="+mj-ea"/>
              </a:rPr>
              <a:t>“</a:t>
            </a:r>
            <a:r>
              <a:rPr lang="zh-CN" altLang="en-US" sz="2800" dirty="0">
                <a:solidFill>
                  <a:srgbClr val="FF0000"/>
                </a:solidFill>
                <a:latin typeface="+mj-ea"/>
                <a:ea typeface="+mj-ea"/>
              </a:rPr>
              <a:t>危险源辨识、评价与控制”</a:t>
            </a:r>
            <a:r>
              <a:rPr lang="zh-CN" altLang="en-US" sz="2800" dirty="0">
                <a:latin typeface="+mj-ea"/>
                <a:ea typeface="+mj-ea"/>
              </a:rPr>
              <a:t>是指排查作业现场存在的隐患（危险源），并将隐患导致事故的严重程度与可能性进行组合来评价事故隐患风险，然后基于事故隐患风险的大小来决定对策措施的优先度，并制定消除或降低风险的安全措施，并记录其整体过程实施结果的一系列</a:t>
            </a:r>
            <a:r>
              <a:rPr lang="zh-CN" altLang="en-US" sz="2800" dirty="0">
                <a:solidFill>
                  <a:srgbClr val="FF0000"/>
                </a:solidFill>
                <a:latin typeface="+mj-ea"/>
                <a:ea typeface="+mj-ea"/>
              </a:rPr>
              <a:t>方法</a:t>
            </a:r>
            <a:r>
              <a:rPr lang="zh-CN" altLang="en-US" sz="2800" dirty="0">
                <a:latin typeface="+mj-ea"/>
                <a:ea typeface="+mj-ea"/>
              </a:rPr>
              <a:t>。</a:t>
            </a:r>
          </a:p>
        </p:txBody>
      </p:sp>
      <p:sp>
        <p:nvSpPr>
          <p:cNvPr id="5" name="Rectangle 2"/>
          <p:cNvSpPr txBox="1">
            <a:spLocks noChangeArrowheads="1"/>
          </p:cNvSpPr>
          <p:nvPr/>
        </p:nvSpPr>
        <p:spPr bwMode="auto">
          <a:xfrm>
            <a:off x="642620" y="0"/>
            <a:ext cx="8107045" cy="1000125"/>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什么是危险源辨识、评价与控制</a:t>
            </a:r>
            <a:r>
              <a:rPr lang="en-US" altLang="zh-CN"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a:t>
            </a:r>
            <a:endParaRPr lang="zh-CN" altLang="en-US" sz="40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endParaRPr>
          </a:p>
        </p:txBody>
      </p:sp>
      <p:sp>
        <p:nvSpPr>
          <p:cNvPr id="2"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9617" name="组合 15"/>
          <p:cNvGrpSpPr/>
          <p:nvPr/>
        </p:nvGrpSpPr>
        <p:grpSpPr bwMode="auto">
          <a:xfrm>
            <a:off x="1643063" y="2043113"/>
            <a:ext cx="5572125" cy="1643062"/>
            <a:chOff x="1643042" y="1428736"/>
            <a:chExt cx="5000660" cy="2214578"/>
          </a:xfrm>
        </p:grpSpPr>
        <p:sp>
          <p:nvSpPr>
            <p:cNvPr id="879629" name="Rectangle 2"/>
            <p:cNvSpPr>
              <a:spLocks noChangeArrowheads="1"/>
            </p:cNvSpPr>
            <p:nvPr/>
          </p:nvSpPr>
          <p:spPr bwMode="auto">
            <a:xfrm>
              <a:off x="1643042" y="1428736"/>
              <a:ext cx="5000660" cy="2214578"/>
            </a:xfrm>
            <a:prstGeom prst="rect">
              <a:avLst/>
            </a:prstGeom>
            <a:noFill/>
            <a:ln w="9525">
              <a:noFill/>
              <a:miter lim="800000"/>
            </a:ln>
          </p:spPr>
          <p:txBody>
            <a:bodyPr lIns="92075" tIns="46038" rIns="92075" bIns="46038" anchor="ctr"/>
            <a:lstStyle/>
            <a:p>
              <a:r>
                <a:rPr kumimoji="1" lang="en-US" altLang="zh-CN">
                  <a:latin typeface="微软雅黑"/>
                  <a:ea typeface="微软雅黑"/>
                  <a:cs typeface="微软雅黑"/>
                </a:rPr>
                <a:t>                    </a:t>
              </a:r>
              <a:r>
                <a:rPr kumimoji="1" lang="zh-CN" altLang="en-US">
                  <a:latin typeface="微软雅黑"/>
                  <a:ea typeface="微软雅黑"/>
                  <a:cs typeface="微软雅黑"/>
                </a:rPr>
                <a:t>辨识                          失控 </a:t>
              </a:r>
              <a:r>
                <a:rPr kumimoji="1" lang="zh-CN" altLang="en-US" sz="2800">
                  <a:solidFill>
                    <a:schemeClr val="tx2"/>
                  </a:solidFill>
                  <a:latin typeface="方正姚体" pitchFamily="2" charset="-122"/>
                  <a:ea typeface="方正姚体" pitchFamily="2" charset="-122"/>
                </a:rPr>
                <a:t/>
              </a:r>
              <a:br>
                <a:rPr kumimoji="1" lang="zh-CN" altLang="en-US" sz="2800">
                  <a:solidFill>
                    <a:schemeClr val="tx2"/>
                  </a:solidFill>
                  <a:latin typeface="方正姚体" pitchFamily="2" charset="-122"/>
                  <a:ea typeface="方正姚体" pitchFamily="2" charset="-122"/>
                </a:rPr>
              </a:br>
              <a:r>
                <a:rPr kumimoji="1" lang="zh-CN" altLang="en-US" sz="3600">
                  <a:solidFill>
                    <a:srgbClr val="00FF00"/>
                  </a:solidFill>
                  <a:latin typeface="方正姚体" pitchFamily="2" charset="-122"/>
                  <a:ea typeface="方正姚体" pitchFamily="2" charset="-122"/>
                </a:rPr>
                <a:t>安全</a:t>
              </a:r>
              <a:r>
                <a:rPr kumimoji="1" lang="zh-CN" altLang="en-US" sz="3600">
                  <a:latin typeface="方正姚体" pitchFamily="2" charset="-122"/>
                  <a:ea typeface="方正姚体" pitchFamily="2" charset="-122"/>
                </a:rPr>
                <a:t>         </a:t>
              </a:r>
              <a:r>
                <a:rPr kumimoji="1" lang="zh-CN" altLang="en-US" sz="3600">
                  <a:solidFill>
                    <a:schemeClr val="accent1"/>
                  </a:solidFill>
                  <a:latin typeface="方正姚体" pitchFamily="2" charset="-122"/>
                  <a:ea typeface="方正姚体" pitchFamily="2" charset="-122"/>
                </a:rPr>
                <a:t>危 险 源</a:t>
              </a:r>
              <a:r>
                <a:rPr kumimoji="1" lang="zh-CN" altLang="en-US" sz="3600">
                  <a:latin typeface="方正姚体" pitchFamily="2" charset="-122"/>
                  <a:ea typeface="方正姚体" pitchFamily="2" charset="-122"/>
                </a:rPr>
                <a:t>      </a:t>
              </a:r>
              <a:r>
                <a:rPr kumimoji="1" lang="zh-CN" altLang="en-US" sz="3600">
                  <a:solidFill>
                    <a:srgbClr val="FF0000"/>
                  </a:solidFill>
                  <a:latin typeface="方正姚体" pitchFamily="2" charset="-122"/>
                  <a:ea typeface="方正姚体" pitchFamily="2" charset="-122"/>
                </a:rPr>
                <a:t>事故</a:t>
              </a:r>
              <a:r>
                <a:rPr kumimoji="1" lang="zh-CN" altLang="en-US" sz="3200">
                  <a:solidFill>
                    <a:schemeClr val="tx2"/>
                  </a:solidFill>
                  <a:latin typeface="方正姚体" pitchFamily="2" charset="-122"/>
                  <a:ea typeface="方正姚体" pitchFamily="2" charset="-122"/>
                </a:rPr>
                <a:t> </a:t>
              </a:r>
              <a:r>
                <a:rPr kumimoji="1" lang="zh-CN" altLang="en-US" sz="2800">
                  <a:solidFill>
                    <a:schemeClr val="tx2"/>
                  </a:solidFill>
                  <a:latin typeface="方正姚体" pitchFamily="2" charset="-122"/>
                  <a:ea typeface="方正姚体" pitchFamily="2" charset="-122"/>
                </a:rPr>
                <a:t>       </a:t>
              </a:r>
            </a:p>
            <a:p>
              <a:r>
                <a:rPr kumimoji="1" lang="zh-CN" altLang="en-US">
                  <a:solidFill>
                    <a:schemeClr val="tx2"/>
                  </a:solidFill>
                  <a:latin typeface="宋体" charset="-122"/>
                </a:rPr>
                <a:t>           </a:t>
              </a:r>
              <a:r>
                <a:rPr kumimoji="1" lang="zh-CN" altLang="en-US">
                  <a:latin typeface="微软雅黑"/>
                  <a:ea typeface="微软雅黑"/>
                  <a:cs typeface="微软雅黑"/>
                </a:rPr>
                <a:t>受控</a:t>
              </a:r>
            </a:p>
          </p:txBody>
        </p:sp>
        <p:sp>
          <p:nvSpPr>
            <p:cNvPr id="879630" name="Line 3"/>
            <p:cNvSpPr>
              <a:spLocks noChangeShapeType="1"/>
            </p:cNvSpPr>
            <p:nvPr/>
          </p:nvSpPr>
          <p:spPr bwMode="auto">
            <a:xfrm flipH="1">
              <a:off x="2668818" y="2814455"/>
              <a:ext cx="756000" cy="0"/>
            </a:xfrm>
            <a:prstGeom prst="line">
              <a:avLst/>
            </a:prstGeom>
            <a:noFill/>
            <a:ln w="31750">
              <a:solidFill>
                <a:schemeClr val="tx1"/>
              </a:solidFill>
              <a:round/>
              <a:headEnd type="none" w="sm" len="sm"/>
              <a:tailEnd type="triangle" w="med" len="lg"/>
            </a:ln>
          </p:spPr>
          <p:txBody>
            <a:bodyPr wrap="none"/>
            <a:lstStyle/>
            <a:p>
              <a:endParaRPr lang="zh-CN" altLang="en-US"/>
            </a:p>
          </p:txBody>
        </p:sp>
        <p:sp>
          <p:nvSpPr>
            <p:cNvPr id="879631" name="Line 4"/>
            <p:cNvSpPr>
              <a:spLocks noChangeShapeType="1"/>
            </p:cNvSpPr>
            <p:nvPr/>
          </p:nvSpPr>
          <p:spPr bwMode="auto">
            <a:xfrm>
              <a:off x="4903546" y="2680454"/>
              <a:ext cx="714380" cy="0"/>
            </a:xfrm>
            <a:prstGeom prst="line">
              <a:avLst/>
            </a:prstGeom>
            <a:noFill/>
            <a:ln w="31750">
              <a:solidFill>
                <a:schemeClr val="tx1"/>
              </a:solidFill>
              <a:prstDash val="dash"/>
              <a:round/>
              <a:headEnd type="none" w="sm" len="sm"/>
              <a:tailEnd type="triangle" w="med" len="lg"/>
            </a:ln>
          </p:spPr>
          <p:txBody>
            <a:bodyPr wrap="none"/>
            <a:lstStyle/>
            <a:p>
              <a:endParaRPr lang="zh-CN" altLang="en-US"/>
            </a:p>
          </p:txBody>
        </p:sp>
        <p:sp>
          <p:nvSpPr>
            <p:cNvPr id="879632" name="Line 5"/>
            <p:cNvSpPr>
              <a:spLocks noChangeShapeType="1"/>
            </p:cNvSpPr>
            <p:nvPr/>
          </p:nvSpPr>
          <p:spPr bwMode="auto">
            <a:xfrm>
              <a:off x="2668818" y="2564328"/>
              <a:ext cx="756000" cy="0"/>
            </a:xfrm>
            <a:prstGeom prst="line">
              <a:avLst/>
            </a:prstGeom>
            <a:noFill/>
            <a:ln w="31750">
              <a:solidFill>
                <a:schemeClr val="tx1"/>
              </a:solidFill>
              <a:round/>
              <a:headEnd type="triangle" w="med" len="med"/>
              <a:tailEnd type="triangle" w="med" len="med"/>
            </a:ln>
          </p:spPr>
          <p:txBody>
            <a:bodyPr/>
            <a:lstStyle/>
            <a:p>
              <a:endParaRPr lang="zh-CN" altLang="en-US"/>
            </a:p>
          </p:txBody>
        </p:sp>
      </p:grpSp>
      <p:grpSp>
        <p:nvGrpSpPr>
          <p:cNvPr id="879618" name="组合 14"/>
          <p:cNvGrpSpPr/>
          <p:nvPr/>
        </p:nvGrpSpPr>
        <p:grpSpPr bwMode="auto">
          <a:xfrm>
            <a:off x="1715136" y="4000500"/>
            <a:ext cx="5643563" cy="2300288"/>
            <a:chOff x="1935700" y="3357562"/>
            <a:chExt cx="5890178" cy="2871790"/>
          </a:xfrm>
        </p:grpSpPr>
        <p:sp>
          <p:nvSpPr>
            <p:cNvPr id="879625" name="Rectangle 2"/>
            <p:cNvSpPr>
              <a:spLocks noChangeArrowheads="1"/>
            </p:cNvSpPr>
            <p:nvPr/>
          </p:nvSpPr>
          <p:spPr bwMode="auto">
            <a:xfrm>
              <a:off x="1935700" y="3357562"/>
              <a:ext cx="5890178" cy="2871790"/>
            </a:xfrm>
            <a:prstGeom prst="rect">
              <a:avLst/>
            </a:prstGeom>
            <a:noFill/>
            <a:ln w="9525">
              <a:noFill/>
              <a:miter lim="800000"/>
            </a:ln>
          </p:spPr>
          <p:txBody>
            <a:bodyPr lIns="92075" tIns="46038" rIns="92075" bIns="46038" anchor="ctr"/>
            <a:lstStyle/>
            <a:p>
              <a:r>
                <a:rPr kumimoji="1" lang="en-US" altLang="zh-CN">
                  <a:solidFill>
                    <a:srgbClr val="000000"/>
                  </a:solidFill>
                  <a:latin typeface="微软雅黑"/>
                  <a:ea typeface="微软雅黑"/>
                  <a:cs typeface="微软雅黑"/>
                </a:rPr>
                <a:t>               </a:t>
              </a:r>
              <a:r>
                <a:rPr kumimoji="1" lang="zh-CN" altLang="en-US">
                  <a:solidFill>
                    <a:srgbClr val="000000"/>
                  </a:solidFill>
                  <a:latin typeface="微软雅黑"/>
                  <a:ea typeface="微软雅黑"/>
                  <a:cs typeface="微软雅黑"/>
                </a:rPr>
                <a:t>排查                               失控 </a:t>
              </a:r>
              <a:r>
                <a:rPr kumimoji="1" lang="zh-CN" altLang="en-US" sz="2800">
                  <a:solidFill>
                    <a:schemeClr val="tx2"/>
                  </a:solidFill>
                  <a:latin typeface="方正姚体" pitchFamily="2" charset="-122"/>
                  <a:ea typeface="方正姚体" pitchFamily="2" charset="-122"/>
                </a:rPr>
                <a:t/>
              </a:r>
              <a:br>
                <a:rPr kumimoji="1" lang="zh-CN" altLang="en-US" sz="2800">
                  <a:solidFill>
                    <a:schemeClr val="tx2"/>
                  </a:solidFill>
                  <a:latin typeface="方正姚体" pitchFamily="2" charset="-122"/>
                  <a:ea typeface="方正姚体" pitchFamily="2" charset="-122"/>
                </a:rPr>
              </a:br>
              <a:r>
                <a:rPr kumimoji="1" lang="zh-CN" altLang="en-US" sz="3600">
                  <a:solidFill>
                    <a:srgbClr val="00FF00"/>
                  </a:solidFill>
                  <a:latin typeface="方正姚体" pitchFamily="2" charset="-122"/>
                  <a:ea typeface="方正姚体" pitchFamily="2" charset="-122"/>
                </a:rPr>
                <a:t>安全  </a:t>
              </a:r>
              <a:r>
                <a:rPr kumimoji="1" lang="zh-CN" altLang="en-US" sz="3600">
                  <a:latin typeface="方正姚体" pitchFamily="2" charset="-122"/>
                  <a:ea typeface="方正姚体" pitchFamily="2" charset="-122"/>
                </a:rPr>
                <a:t>     </a:t>
              </a:r>
              <a:r>
                <a:rPr kumimoji="1" lang="zh-CN" altLang="en-US" sz="3600">
                  <a:solidFill>
                    <a:schemeClr val="accent1"/>
                  </a:solidFill>
                  <a:latin typeface="方正姚体" pitchFamily="2" charset="-122"/>
                  <a:ea typeface="方正姚体" pitchFamily="2" charset="-122"/>
                </a:rPr>
                <a:t>事故隐患</a:t>
              </a:r>
              <a:r>
                <a:rPr kumimoji="1" lang="zh-CN" altLang="en-US" sz="3600">
                  <a:latin typeface="方正姚体" pitchFamily="2" charset="-122"/>
                  <a:ea typeface="方正姚体" pitchFamily="2" charset="-122"/>
                </a:rPr>
                <a:t>      </a:t>
              </a:r>
              <a:r>
                <a:rPr kumimoji="1" lang="zh-CN" altLang="en-US" sz="3600">
                  <a:solidFill>
                    <a:srgbClr val="FF0000"/>
                  </a:solidFill>
                  <a:latin typeface="方正姚体" pitchFamily="2" charset="-122"/>
                  <a:ea typeface="方正姚体" pitchFamily="2" charset="-122"/>
                </a:rPr>
                <a:t>事故</a:t>
              </a:r>
              <a:r>
                <a:rPr kumimoji="1" lang="zh-CN" altLang="en-US" sz="3200">
                  <a:solidFill>
                    <a:schemeClr val="tx2"/>
                  </a:solidFill>
                  <a:latin typeface="方正姚体" pitchFamily="2" charset="-122"/>
                  <a:ea typeface="方正姚体" pitchFamily="2" charset="-122"/>
                </a:rPr>
                <a:t> </a:t>
              </a:r>
              <a:r>
                <a:rPr kumimoji="1" lang="zh-CN" altLang="en-US" sz="2800">
                  <a:solidFill>
                    <a:schemeClr val="tx2"/>
                  </a:solidFill>
                  <a:latin typeface="方正姚体" pitchFamily="2" charset="-122"/>
                  <a:ea typeface="方正姚体" pitchFamily="2" charset="-122"/>
                </a:rPr>
                <a:t>       </a:t>
              </a:r>
            </a:p>
            <a:p>
              <a:r>
                <a:rPr kumimoji="1" lang="zh-CN" altLang="en-US">
                  <a:solidFill>
                    <a:srgbClr val="0000FF"/>
                  </a:solidFill>
                  <a:latin typeface="微软雅黑"/>
                  <a:ea typeface="微软雅黑"/>
                  <a:cs typeface="微软雅黑"/>
                </a:rPr>
                <a:t>               </a:t>
              </a:r>
              <a:r>
                <a:rPr kumimoji="1" lang="zh-CN" altLang="en-US">
                  <a:solidFill>
                    <a:srgbClr val="000000"/>
                  </a:solidFill>
                  <a:latin typeface="微软雅黑"/>
                  <a:ea typeface="微软雅黑"/>
                  <a:cs typeface="微软雅黑"/>
                </a:rPr>
                <a:t>治理</a:t>
              </a:r>
            </a:p>
          </p:txBody>
        </p:sp>
        <p:sp>
          <p:nvSpPr>
            <p:cNvPr id="879626" name="Line 3"/>
            <p:cNvSpPr>
              <a:spLocks noChangeShapeType="1"/>
            </p:cNvSpPr>
            <p:nvPr/>
          </p:nvSpPr>
          <p:spPr bwMode="auto">
            <a:xfrm flipH="1">
              <a:off x="2829747" y="5052109"/>
              <a:ext cx="877935" cy="0"/>
            </a:xfrm>
            <a:prstGeom prst="line">
              <a:avLst/>
            </a:prstGeom>
            <a:noFill/>
            <a:ln w="31750">
              <a:solidFill>
                <a:schemeClr val="tx1"/>
              </a:solidFill>
              <a:round/>
              <a:headEnd type="none" w="sm" len="sm"/>
              <a:tailEnd type="triangle" w="med" len="lg"/>
            </a:ln>
          </p:spPr>
          <p:txBody>
            <a:bodyPr wrap="none"/>
            <a:lstStyle/>
            <a:p>
              <a:endParaRPr lang="zh-CN" altLang="en-US"/>
            </a:p>
          </p:txBody>
        </p:sp>
        <p:sp>
          <p:nvSpPr>
            <p:cNvPr id="879627" name="Line 4"/>
            <p:cNvSpPr>
              <a:spLocks noChangeShapeType="1"/>
            </p:cNvSpPr>
            <p:nvPr/>
          </p:nvSpPr>
          <p:spPr bwMode="auto">
            <a:xfrm>
              <a:off x="5655317" y="4828630"/>
              <a:ext cx="877935" cy="0"/>
            </a:xfrm>
            <a:prstGeom prst="line">
              <a:avLst/>
            </a:prstGeom>
            <a:noFill/>
            <a:ln w="31750">
              <a:solidFill>
                <a:schemeClr val="tx1"/>
              </a:solidFill>
              <a:prstDash val="dash"/>
              <a:round/>
              <a:headEnd type="none" w="sm" len="sm"/>
              <a:tailEnd type="triangle" w="med" len="lg"/>
            </a:ln>
          </p:spPr>
          <p:txBody>
            <a:bodyPr wrap="none"/>
            <a:lstStyle/>
            <a:p>
              <a:endParaRPr lang="zh-CN" altLang="en-US"/>
            </a:p>
          </p:txBody>
        </p:sp>
        <p:sp>
          <p:nvSpPr>
            <p:cNvPr id="879628" name="Line 5"/>
            <p:cNvSpPr>
              <a:spLocks noChangeShapeType="1"/>
            </p:cNvSpPr>
            <p:nvPr/>
          </p:nvSpPr>
          <p:spPr bwMode="auto">
            <a:xfrm>
              <a:off x="2829747" y="4784549"/>
              <a:ext cx="877935" cy="0"/>
            </a:xfrm>
            <a:prstGeom prst="line">
              <a:avLst/>
            </a:prstGeom>
            <a:noFill/>
            <a:ln w="31750">
              <a:solidFill>
                <a:schemeClr val="tx1"/>
              </a:solidFill>
              <a:round/>
              <a:headEnd type="triangle" w="med" len="med"/>
              <a:tailEnd type="triangle" w="med" len="med"/>
            </a:ln>
          </p:spPr>
          <p:txBody>
            <a:bodyPr/>
            <a:lstStyle/>
            <a:p>
              <a:endParaRPr lang="zh-CN" altLang="en-US"/>
            </a:p>
          </p:txBody>
        </p:sp>
      </p:grpSp>
      <p:sp>
        <p:nvSpPr>
          <p:cNvPr id="879619" name="Rectangle 2"/>
          <p:cNvSpPr>
            <a:spLocks noChangeArrowheads="1"/>
          </p:cNvSpPr>
          <p:nvPr/>
        </p:nvSpPr>
        <p:spPr bwMode="auto">
          <a:xfrm>
            <a:off x="285750" y="1428750"/>
            <a:ext cx="8215313" cy="714375"/>
          </a:xfrm>
          <a:prstGeom prst="rect">
            <a:avLst/>
          </a:prstGeom>
          <a:noFill/>
          <a:ln w="9525">
            <a:noFill/>
            <a:miter lim="800000"/>
          </a:ln>
        </p:spPr>
        <p:txBody>
          <a:bodyPr lIns="92075" tIns="46038" rIns="92075" bIns="46038"/>
          <a:lstStyle/>
          <a:p>
            <a:pPr>
              <a:spcBef>
                <a:spcPct val="20000"/>
              </a:spcBef>
              <a:buClr>
                <a:schemeClr val="accent2"/>
              </a:buClr>
              <a:buSzPct val="80000"/>
              <a:buFont typeface="Wingdings" pitchFamily="2" charset="2"/>
              <a:buNone/>
            </a:pPr>
            <a:r>
              <a:rPr kumimoji="1" lang="zh-CN" altLang="en-US" sz="2000">
                <a:latin typeface="微软雅黑"/>
                <a:ea typeface="微软雅黑"/>
                <a:cs typeface="微软雅黑"/>
              </a:rPr>
              <a:t>危险源≠事故隐患，但两者之间可以相互转化；如果危险源和事故隐患没有有效的控制措施，都将最终导致事故。</a:t>
            </a:r>
          </a:p>
        </p:txBody>
      </p:sp>
      <p:sp>
        <p:nvSpPr>
          <p:cNvPr id="879620" name="矩形 17"/>
          <p:cNvSpPr>
            <a:spLocks noChangeArrowheads="1"/>
          </p:cNvSpPr>
          <p:nvPr/>
        </p:nvSpPr>
        <p:spPr bwMode="auto">
          <a:xfrm rot="-5400000">
            <a:off x="3302001" y="3854450"/>
            <a:ext cx="1338262" cy="369887"/>
          </a:xfrm>
          <a:prstGeom prst="rect">
            <a:avLst/>
          </a:prstGeom>
          <a:noFill/>
          <a:ln w="9525">
            <a:noFill/>
            <a:miter lim="800000"/>
          </a:ln>
        </p:spPr>
        <p:txBody>
          <a:bodyPr wrap="none">
            <a:spAutoFit/>
          </a:bodyPr>
          <a:lstStyle/>
          <a:p>
            <a:r>
              <a:rPr lang="zh-CN" altLang="en-US">
                <a:latin typeface="微软雅黑"/>
                <a:ea typeface="微软雅黑"/>
                <a:cs typeface="微软雅黑"/>
              </a:rPr>
              <a:t>管理不到位</a:t>
            </a:r>
          </a:p>
        </p:txBody>
      </p:sp>
      <p:sp>
        <p:nvSpPr>
          <p:cNvPr id="879621" name="矩形 18"/>
          <p:cNvSpPr>
            <a:spLocks noChangeArrowheads="1"/>
          </p:cNvSpPr>
          <p:nvPr/>
        </p:nvSpPr>
        <p:spPr bwMode="auto">
          <a:xfrm rot="5400000">
            <a:off x="4187031" y="4028282"/>
            <a:ext cx="1571625" cy="230188"/>
          </a:xfrm>
          <a:prstGeom prst="rect">
            <a:avLst/>
          </a:prstGeom>
          <a:noFill/>
          <a:ln w="9525">
            <a:noFill/>
            <a:miter lim="800000"/>
          </a:ln>
        </p:spPr>
        <p:txBody>
          <a:bodyPr>
            <a:spAutoFit/>
          </a:bodyPr>
          <a:lstStyle/>
          <a:p>
            <a:pPr marL="342900" indent="-342900" algn="just">
              <a:lnSpc>
                <a:spcPct val="50000"/>
              </a:lnSpc>
              <a:spcBef>
                <a:spcPct val="20000"/>
              </a:spcBef>
              <a:buClr>
                <a:srgbClr val="C0504D"/>
              </a:buClr>
              <a:buSzPct val="80000"/>
            </a:pPr>
            <a:r>
              <a:rPr kumimoji="1" lang="zh-CN" altLang="en-US">
                <a:solidFill>
                  <a:srgbClr val="000000"/>
                </a:solidFill>
                <a:latin typeface="微软雅黑"/>
                <a:ea typeface="微软雅黑"/>
                <a:cs typeface="微软雅黑"/>
              </a:rPr>
              <a:t>控制措施到位</a:t>
            </a:r>
          </a:p>
        </p:txBody>
      </p:sp>
      <p:sp>
        <p:nvSpPr>
          <p:cNvPr id="879622" name="Line 3"/>
          <p:cNvSpPr>
            <a:spLocks noChangeShapeType="1"/>
          </p:cNvSpPr>
          <p:nvPr/>
        </p:nvSpPr>
        <p:spPr bwMode="auto">
          <a:xfrm rot="16200000" flipH="1">
            <a:off x="3513137" y="4130676"/>
            <a:ext cx="1260475" cy="0"/>
          </a:xfrm>
          <a:prstGeom prst="line">
            <a:avLst/>
          </a:prstGeom>
          <a:noFill/>
          <a:ln w="31750">
            <a:solidFill>
              <a:schemeClr val="tx1"/>
            </a:solidFill>
            <a:round/>
            <a:headEnd type="none" w="sm" len="sm"/>
            <a:tailEnd type="triangle" w="med" len="lg"/>
          </a:ln>
        </p:spPr>
        <p:txBody>
          <a:bodyPr wrap="none"/>
          <a:lstStyle/>
          <a:p>
            <a:endParaRPr lang="zh-CN" altLang="en-US"/>
          </a:p>
        </p:txBody>
      </p:sp>
      <p:sp>
        <p:nvSpPr>
          <p:cNvPr id="879623" name="Line 5"/>
          <p:cNvSpPr>
            <a:spLocks noChangeShapeType="1"/>
          </p:cNvSpPr>
          <p:nvPr/>
        </p:nvSpPr>
        <p:spPr bwMode="auto">
          <a:xfrm rot="-5400000">
            <a:off x="4084637" y="4059238"/>
            <a:ext cx="1260475" cy="0"/>
          </a:xfrm>
          <a:prstGeom prst="line">
            <a:avLst/>
          </a:prstGeom>
          <a:noFill/>
          <a:ln w="31750">
            <a:solidFill>
              <a:schemeClr val="tx1"/>
            </a:solidFill>
            <a:prstDash val="sysDash"/>
            <a:round/>
            <a:tailEnd type="triangle" w="med" len="med"/>
          </a:ln>
        </p:spPr>
        <p:txBody>
          <a:bodyPr/>
          <a:lstStyle/>
          <a:p>
            <a:endParaRPr lang="zh-CN" altLang="en-US"/>
          </a:p>
        </p:txBody>
      </p:sp>
      <p:sp>
        <p:nvSpPr>
          <p:cNvPr id="879624" name="Rectangle 2"/>
          <p:cNvSpPr>
            <a:spLocks noChangeArrowheads="1"/>
          </p:cNvSpPr>
          <p:nvPr/>
        </p:nvSpPr>
        <p:spPr bwMode="auto">
          <a:xfrm>
            <a:off x="500063" y="142875"/>
            <a:ext cx="5500687" cy="571500"/>
          </a:xfrm>
          <a:prstGeom prst="rect">
            <a:avLst/>
          </a:prstGeom>
          <a:noFill/>
          <a:ln w="9525">
            <a:noFill/>
            <a:miter lim="800000"/>
          </a:ln>
        </p:spPr>
        <p:txBody>
          <a:bodyPr lIns="92075" tIns="46038" rIns="92075" bIns="46038"/>
          <a:lstStyle/>
          <a:p>
            <a:pPr marL="342900" indent="-342900">
              <a:spcBef>
                <a:spcPct val="20000"/>
              </a:spcBef>
              <a:buClr>
                <a:schemeClr val="accent2"/>
              </a:buClr>
              <a:buSzPct val="80000"/>
              <a:buFont typeface="Wingdings" pitchFamily="2" charset="2"/>
              <a:buNone/>
            </a:pPr>
            <a:r>
              <a:rPr kumimoji="1" lang="zh-CN" altLang="en-US" sz="3200" b="1">
                <a:solidFill>
                  <a:schemeClr val="bg1"/>
                </a:solidFill>
                <a:latin typeface="微软雅黑"/>
                <a:ea typeface="微软雅黑"/>
                <a:cs typeface="微软雅黑"/>
              </a:rPr>
              <a:t>事故隐患与危险源的关系</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1" name="Oval 5"/>
          <p:cNvSpPr>
            <a:spLocks noChangeArrowheads="1"/>
          </p:cNvSpPr>
          <p:nvPr/>
        </p:nvSpPr>
        <p:spPr bwMode="auto">
          <a:xfrm>
            <a:off x="1057275" y="3186113"/>
            <a:ext cx="1295400" cy="935037"/>
          </a:xfrm>
          <a:prstGeom prst="ellipse">
            <a:avLst/>
          </a:prstGeom>
          <a:solidFill>
            <a:schemeClr val="accent1"/>
          </a:solidFill>
          <a:ln w="9525" algn="ctr">
            <a:solidFill>
              <a:schemeClr val="tx1"/>
            </a:solidFill>
            <a:round/>
          </a:ln>
        </p:spPr>
        <p:txBody>
          <a:bodyPr wrap="none" anchor="ctr"/>
          <a:lstStyle/>
          <a:p>
            <a:pPr algn="ctr"/>
            <a:endParaRPr lang="zh-CN" altLang="en-US">
              <a:latin typeface="微软雅黑"/>
              <a:ea typeface="微软雅黑"/>
              <a:cs typeface="微软雅黑"/>
            </a:endParaRPr>
          </a:p>
        </p:txBody>
      </p:sp>
      <p:sp>
        <p:nvSpPr>
          <p:cNvPr id="880642" name="Text Box 6"/>
          <p:cNvSpPr txBox="1">
            <a:spLocks noChangeArrowheads="1"/>
          </p:cNvSpPr>
          <p:nvPr/>
        </p:nvSpPr>
        <p:spPr bwMode="auto">
          <a:xfrm>
            <a:off x="1128713" y="3470275"/>
            <a:ext cx="1225550" cy="366713"/>
          </a:xfrm>
          <a:prstGeom prst="rect">
            <a:avLst/>
          </a:prstGeom>
          <a:noFill/>
          <a:ln w="9525" algn="ctr">
            <a:noFill/>
            <a:miter lim="800000"/>
          </a:ln>
        </p:spPr>
        <p:txBody>
          <a:bodyPr>
            <a:spAutoFit/>
          </a:bodyPr>
          <a:lstStyle/>
          <a:p>
            <a:pPr algn="ctr">
              <a:spcBef>
                <a:spcPct val="50000"/>
              </a:spcBef>
            </a:pPr>
            <a:r>
              <a:rPr lang="zh-CN" altLang="en-US">
                <a:solidFill>
                  <a:schemeClr val="bg1"/>
                </a:solidFill>
                <a:latin typeface="微软雅黑"/>
                <a:ea typeface="微软雅黑"/>
                <a:cs typeface="微软雅黑"/>
              </a:rPr>
              <a:t>设备缺陷 </a:t>
            </a:r>
          </a:p>
        </p:txBody>
      </p:sp>
      <p:sp>
        <p:nvSpPr>
          <p:cNvPr id="880643" name="Oval 7"/>
          <p:cNvSpPr>
            <a:spLocks noChangeArrowheads="1"/>
          </p:cNvSpPr>
          <p:nvPr/>
        </p:nvSpPr>
        <p:spPr bwMode="auto">
          <a:xfrm>
            <a:off x="6313488" y="1782763"/>
            <a:ext cx="1295400" cy="935037"/>
          </a:xfrm>
          <a:prstGeom prst="ellipse">
            <a:avLst/>
          </a:prstGeom>
          <a:solidFill>
            <a:srgbClr val="FF0000"/>
          </a:solidFill>
          <a:ln w="9525" algn="ctr">
            <a:solidFill>
              <a:schemeClr val="tx1"/>
            </a:solidFill>
            <a:round/>
          </a:ln>
        </p:spPr>
        <p:txBody>
          <a:bodyPr wrap="none" anchor="ctr"/>
          <a:lstStyle/>
          <a:p>
            <a:pPr algn="ctr"/>
            <a:endParaRPr lang="zh-CN" altLang="en-US">
              <a:latin typeface="微软雅黑"/>
              <a:ea typeface="微软雅黑"/>
              <a:cs typeface="微软雅黑"/>
            </a:endParaRPr>
          </a:p>
        </p:txBody>
      </p:sp>
      <p:sp>
        <p:nvSpPr>
          <p:cNvPr id="880644" name="Oval 8"/>
          <p:cNvSpPr>
            <a:spLocks noChangeArrowheads="1"/>
          </p:cNvSpPr>
          <p:nvPr/>
        </p:nvSpPr>
        <p:spPr bwMode="auto">
          <a:xfrm>
            <a:off x="6313488" y="4589463"/>
            <a:ext cx="1295400" cy="935037"/>
          </a:xfrm>
          <a:prstGeom prst="ellipse">
            <a:avLst/>
          </a:prstGeom>
          <a:solidFill>
            <a:srgbClr val="FFFF00"/>
          </a:solidFill>
          <a:ln w="9525" algn="ctr">
            <a:solidFill>
              <a:schemeClr val="tx1"/>
            </a:solidFill>
            <a:round/>
          </a:ln>
        </p:spPr>
        <p:txBody>
          <a:bodyPr wrap="none" anchor="ctr"/>
          <a:lstStyle/>
          <a:p>
            <a:pPr algn="ctr"/>
            <a:endParaRPr lang="zh-CN" altLang="en-US">
              <a:latin typeface="微软雅黑"/>
              <a:ea typeface="微软雅黑"/>
              <a:cs typeface="微软雅黑"/>
            </a:endParaRPr>
          </a:p>
        </p:txBody>
      </p:sp>
      <p:sp>
        <p:nvSpPr>
          <p:cNvPr id="880645" name="Text Box 9"/>
          <p:cNvSpPr txBox="1">
            <a:spLocks noChangeArrowheads="1"/>
          </p:cNvSpPr>
          <p:nvPr/>
        </p:nvSpPr>
        <p:spPr bwMode="auto">
          <a:xfrm>
            <a:off x="6384925" y="2066925"/>
            <a:ext cx="1223963" cy="366713"/>
          </a:xfrm>
          <a:prstGeom prst="rect">
            <a:avLst/>
          </a:prstGeom>
          <a:noFill/>
          <a:ln w="9525" algn="ctr">
            <a:noFill/>
            <a:miter lim="800000"/>
          </a:ln>
        </p:spPr>
        <p:txBody>
          <a:bodyPr>
            <a:spAutoFit/>
          </a:bodyPr>
          <a:lstStyle/>
          <a:p>
            <a:pPr algn="ctr">
              <a:spcBef>
                <a:spcPct val="50000"/>
              </a:spcBef>
            </a:pPr>
            <a:r>
              <a:rPr lang="zh-CN" altLang="en-US">
                <a:solidFill>
                  <a:schemeClr val="bg1"/>
                </a:solidFill>
                <a:latin typeface="微软雅黑"/>
                <a:ea typeface="微软雅黑"/>
                <a:cs typeface="微软雅黑"/>
              </a:rPr>
              <a:t>安全隐患</a:t>
            </a:r>
          </a:p>
        </p:txBody>
      </p:sp>
      <p:sp>
        <p:nvSpPr>
          <p:cNvPr id="880646" name="Text Box 10"/>
          <p:cNvSpPr txBox="1">
            <a:spLocks noChangeArrowheads="1"/>
          </p:cNvSpPr>
          <p:nvPr/>
        </p:nvSpPr>
        <p:spPr bwMode="auto">
          <a:xfrm>
            <a:off x="6457950" y="4733925"/>
            <a:ext cx="1006475" cy="641350"/>
          </a:xfrm>
          <a:prstGeom prst="rect">
            <a:avLst/>
          </a:prstGeom>
          <a:noFill/>
          <a:ln w="9525" algn="ctr">
            <a:noFill/>
            <a:miter lim="800000"/>
          </a:ln>
        </p:spPr>
        <p:txBody>
          <a:bodyPr>
            <a:spAutoFit/>
          </a:bodyPr>
          <a:lstStyle/>
          <a:p>
            <a:pPr algn="ctr">
              <a:spcBef>
                <a:spcPct val="50000"/>
              </a:spcBef>
            </a:pPr>
            <a:r>
              <a:rPr lang="zh-CN" altLang="en-US">
                <a:solidFill>
                  <a:srgbClr val="1B30C9"/>
                </a:solidFill>
                <a:latin typeface="微软雅黑"/>
                <a:ea typeface="微软雅黑"/>
                <a:cs typeface="微软雅黑"/>
              </a:rPr>
              <a:t>危险点（源）</a:t>
            </a:r>
          </a:p>
        </p:txBody>
      </p:sp>
      <p:sp>
        <p:nvSpPr>
          <p:cNvPr id="17419" name="Text Box 11"/>
          <p:cNvSpPr txBox="1">
            <a:spLocks noChangeArrowheads="1"/>
          </p:cNvSpPr>
          <p:nvPr/>
        </p:nvSpPr>
        <p:spPr bwMode="auto">
          <a:xfrm>
            <a:off x="3289300" y="2266950"/>
            <a:ext cx="2592388" cy="1190625"/>
          </a:xfrm>
          <a:prstGeom prst="rect">
            <a:avLst/>
          </a:prstGeom>
          <a:noFill/>
          <a:ln w="25400" algn="ctr">
            <a:noFill/>
            <a:miter lim="800000"/>
          </a:ln>
        </p:spPr>
        <p:txBody>
          <a:bodyPr>
            <a:spAutoFit/>
          </a:bodyPr>
          <a:lstStyle/>
          <a:p>
            <a:pPr>
              <a:spcBef>
                <a:spcPct val="50000"/>
              </a:spcBef>
              <a:defRPr/>
            </a:pPr>
            <a:r>
              <a:rPr lang="zh-CN" altLang="en-US">
                <a:effectLst>
                  <a:outerShdw blurRad="38100" dist="38100" dir="2700000" algn="tl">
                    <a:srgbClr val="000000"/>
                  </a:outerShdw>
                </a:effectLst>
                <a:latin typeface="微软雅黑" pitchFamily="34" charset="-122"/>
                <a:ea typeface="微软雅黑" pitchFamily="34" charset="-122"/>
              </a:rPr>
              <a:t>需要处理，存在危害，状态失控，可能导致事故发生，危及人身、财产安全。</a:t>
            </a:r>
          </a:p>
        </p:txBody>
      </p:sp>
      <p:sp>
        <p:nvSpPr>
          <p:cNvPr id="17420" name="Text Box 12"/>
          <p:cNvSpPr txBox="1">
            <a:spLocks noChangeArrowheads="1"/>
          </p:cNvSpPr>
          <p:nvPr/>
        </p:nvSpPr>
        <p:spPr bwMode="auto">
          <a:xfrm>
            <a:off x="3289300" y="4446588"/>
            <a:ext cx="2592388" cy="641350"/>
          </a:xfrm>
          <a:prstGeom prst="rect">
            <a:avLst/>
          </a:prstGeom>
          <a:noFill/>
          <a:ln w="25400" algn="ctr">
            <a:noFill/>
            <a:miter lim="800000"/>
          </a:ln>
        </p:spPr>
        <p:txBody>
          <a:bodyPr>
            <a:spAutoFit/>
          </a:bodyPr>
          <a:lstStyle/>
          <a:p>
            <a:pPr>
              <a:spcBef>
                <a:spcPct val="50000"/>
              </a:spcBef>
              <a:defRPr/>
            </a:pPr>
            <a:r>
              <a:rPr lang="zh-CN" altLang="en-US">
                <a:effectLst>
                  <a:outerShdw blurRad="38100" dist="38100" dir="2700000" algn="tl">
                    <a:srgbClr val="000000"/>
                  </a:outerShdw>
                </a:effectLst>
                <a:latin typeface="微软雅黑" pitchFamily="34" charset="-122"/>
                <a:ea typeface="微软雅黑" pitchFamily="34" charset="-122"/>
              </a:rPr>
              <a:t>不需要处理，或处理后存在危害，状态可控。</a:t>
            </a:r>
            <a:endParaRPr lang="en-US" altLang="zh-CN">
              <a:effectLst>
                <a:outerShdw blurRad="38100" dist="38100" dir="2700000" algn="tl">
                  <a:srgbClr val="000000"/>
                </a:outerShdw>
              </a:effectLst>
              <a:latin typeface="微软雅黑" pitchFamily="34" charset="-122"/>
              <a:ea typeface="微软雅黑" pitchFamily="34" charset="-122"/>
            </a:endParaRPr>
          </a:p>
        </p:txBody>
      </p:sp>
      <p:sp>
        <p:nvSpPr>
          <p:cNvPr id="880649" name="Line 13"/>
          <p:cNvSpPr>
            <a:spLocks noChangeShapeType="1"/>
          </p:cNvSpPr>
          <p:nvPr/>
        </p:nvSpPr>
        <p:spPr bwMode="auto">
          <a:xfrm>
            <a:off x="7034213" y="2933700"/>
            <a:ext cx="0" cy="0"/>
          </a:xfrm>
          <a:prstGeom prst="line">
            <a:avLst/>
          </a:prstGeom>
          <a:noFill/>
          <a:ln w="25400">
            <a:solidFill>
              <a:schemeClr val="tx1"/>
            </a:solidFill>
            <a:round/>
          </a:ln>
        </p:spPr>
        <p:txBody>
          <a:bodyPr/>
          <a:lstStyle/>
          <a:p>
            <a:endParaRPr lang="zh-CN" altLang="en-US"/>
          </a:p>
        </p:txBody>
      </p:sp>
      <p:sp>
        <p:nvSpPr>
          <p:cNvPr id="880650" name="Line 14"/>
          <p:cNvSpPr>
            <a:spLocks noChangeShapeType="1"/>
          </p:cNvSpPr>
          <p:nvPr/>
        </p:nvSpPr>
        <p:spPr bwMode="auto">
          <a:xfrm>
            <a:off x="2352675" y="3654425"/>
            <a:ext cx="576263" cy="0"/>
          </a:xfrm>
          <a:prstGeom prst="line">
            <a:avLst/>
          </a:prstGeom>
          <a:noFill/>
          <a:ln w="25400">
            <a:solidFill>
              <a:schemeClr val="tx1"/>
            </a:solidFill>
            <a:round/>
          </a:ln>
        </p:spPr>
        <p:txBody>
          <a:bodyPr/>
          <a:lstStyle/>
          <a:p>
            <a:endParaRPr lang="zh-CN" altLang="en-US"/>
          </a:p>
        </p:txBody>
      </p:sp>
      <p:sp>
        <p:nvSpPr>
          <p:cNvPr id="880651" name="Line 15"/>
          <p:cNvSpPr>
            <a:spLocks noChangeShapeType="1"/>
          </p:cNvSpPr>
          <p:nvPr/>
        </p:nvSpPr>
        <p:spPr bwMode="auto">
          <a:xfrm flipV="1">
            <a:off x="2928938" y="3654425"/>
            <a:ext cx="0" cy="720725"/>
          </a:xfrm>
          <a:prstGeom prst="line">
            <a:avLst/>
          </a:prstGeom>
          <a:noFill/>
          <a:ln w="25400">
            <a:solidFill>
              <a:schemeClr val="tx1"/>
            </a:solidFill>
            <a:round/>
          </a:ln>
        </p:spPr>
        <p:txBody>
          <a:bodyPr/>
          <a:lstStyle/>
          <a:p>
            <a:endParaRPr lang="zh-CN" altLang="en-US"/>
          </a:p>
        </p:txBody>
      </p:sp>
      <p:sp>
        <p:nvSpPr>
          <p:cNvPr id="880652" name="Line 16"/>
          <p:cNvSpPr>
            <a:spLocks noChangeShapeType="1"/>
          </p:cNvSpPr>
          <p:nvPr/>
        </p:nvSpPr>
        <p:spPr bwMode="auto">
          <a:xfrm>
            <a:off x="2928938" y="4375150"/>
            <a:ext cx="0" cy="719138"/>
          </a:xfrm>
          <a:prstGeom prst="line">
            <a:avLst/>
          </a:prstGeom>
          <a:noFill/>
          <a:ln w="25400">
            <a:solidFill>
              <a:schemeClr val="tx1"/>
            </a:solidFill>
            <a:round/>
          </a:ln>
        </p:spPr>
        <p:txBody>
          <a:bodyPr/>
          <a:lstStyle/>
          <a:p>
            <a:endParaRPr lang="zh-CN" altLang="en-US"/>
          </a:p>
        </p:txBody>
      </p:sp>
      <p:sp>
        <p:nvSpPr>
          <p:cNvPr id="880653" name="Line 17"/>
          <p:cNvSpPr>
            <a:spLocks noChangeShapeType="1"/>
          </p:cNvSpPr>
          <p:nvPr/>
        </p:nvSpPr>
        <p:spPr bwMode="auto">
          <a:xfrm flipV="1">
            <a:off x="2928938" y="2214563"/>
            <a:ext cx="0" cy="1439862"/>
          </a:xfrm>
          <a:prstGeom prst="line">
            <a:avLst/>
          </a:prstGeom>
          <a:noFill/>
          <a:ln w="25400">
            <a:solidFill>
              <a:schemeClr val="tx1"/>
            </a:solidFill>
            <a:round/>
          </a:ln>
        </p:spPr>
        <p:txBody>
          <a:bodyPr/>
          <a:lstStyle/>
          <a:p>
            <a:endParaRPr lang="zh-CN" altLang="en-US"/>
          </a:p>
        </p:txBody>
      </p:sp>
      <p:sp>
        <p:nvSpPr>
          <p:cNvPr id="880654" name="Line 18"/>
          <p:cNvSpPr>
            <a:spLocks noChangeShapeType="1"/>
          </p:cNvSpPr>
          <p:nvPr/>
        </p:nvSpPr>
        <p:spPr bwMode="auto">
          <a:xfrm>
            <a:off x="2928938" y="2214563"/>
            <a:ext cx="3384550" cy="0"/>
          </a:xfrm>
          <a:prstGeom prst="line">
            <a:avLst/>
          </a:prstGeom>
          <a:noFill/>
          <a:ln w="25400">
            <a:solidFill>
              <a:schemeClr val="tx1"/>
            </a:solidFill>
            <a:round/>
            <a:tailEnd type="arrow" w="med" len="med"/>
          </a:ln>
        </p:spPr>
        <p:txBody>
          <a:bodyPr/>
          <a:lstStyle/>
          <a:p>
            <a:endParaRPr lang="zh-CN" altLang="en-US"/>
          </a:p>
        </p:txBody>
      </p:sp>
      <p:sp>
        <p:nvSpPr>
          <p:cNvPr id="880655" name="Line 19"/>
          <p:cNvSpPr>
            <a:spLocks noChangeShapeType="1"/>
          </p:cNvSpPr>
          <p:nvPr/>
        </p:nvSpPr>
        <p:spPr bwMode="auto">
          <a:xfrm>
            <a:off x="2928938" y="5094288"/>
            <a:ext cx="3384550" cy="0"/>
          </a:xfrm>
          <a:prstGeom prst="line">
            <a:avLst/>
          </a:prstGeom>
          <a:noFill/>
          <a:ln w="25400">
            <a:solidFill>
              <a:schemeClr val="tx1"/>
            </a:solidFill>
            <a:round/>
            <a:tailEnd type="arrow" w="med" len="med"/>
          </a:ln>
        </p:spPr>
        <p:txBody>
          <a:bodyPr/>
          <a:lstStyle/>
          <a:p>
            <a:endParaRPr lang="zh-CN" altLang="en-US"/>
          </a:p>
        </p:txBody>
      </p:sp>
      <p:sp>
        <p:nvSpPr>
          <p:cNvPr id="880656" name="Line 20"/>
          <p:cNvSpPr>
            <a:spLocks noChangeShapeType="1"/>
          </p:cNvSpPr>
          <p:nvPr/>
        </p:nvSpPr>
        <p:spPr bwMode="auto">
          <a:xfrm>
            <a:off x="6961188" y="2717800"/>
            <a:ext cx="0" cy="1873250"/>
          </a:xfrm>
          <a:prstGeom prst="line">
            <a:avLst/>
          </a:prstGeom>
          <a:noFill/>
          <a:ln w="25400">
            <a:solidFill>
              <a:schemeClr val="tx1"/>
            </a:solidFill>
            <a:round/>
            <a:tailEnd type="arrow" w="med" len="med"/>
          </a:ln>
        </p:spPr>
        <p:txBody>
          <a:bodyPr/>
          <a:lstStyle/>
          <a:p>
            <a:endParaRPr lang="zh-CN" altLang="en-US"/>
          </a:p>
        </p:txBody>
      </p:sp>
      <p:sp>
        <p:nvSpPr>
          <p:cNvPr id="17429" name="Text Box 21"/>
          <p:cNvSpPr txBox="1">
            <a:spLocks noChangeArrowheads="1"/>
          </p:cNvSpPr>
          <p:nvPr/>
        </p:nvSpPr>
        <p:spPr bwMode="auto">
          <a:xfrm>
            <a:off x="5665788" y="3195638"/>
            <a:ext cx="1368425" cy="915987"/>
          </a:xfrm>
          <a:prstGeom prst="rect">
            <a:avLst/>
          </a:prstGeom>
          <a:noFill/>
          <a:ln w="25400" algn="ctr">
            <a:noFill/>
            <a:miter lim="800000"/>
          </a:ln>
        </p:spPr>
        <p:txBody>
          <a:bodyPr>
            <a:spAutoFit/>
          </a:bodyPr>
          <a:lstStyle/>
          <a:p>
            <a:pPr>
              <a:spcBef>
                <a:spcPct val="50000"/>
              </a:spcBef>
              <a:defRPr/>
            </a:pPr>
            <a:r>
              <a:rPr lang="zh-CN" altLang="en-US">
                <a:effectLst>
                  <a:outerShdw blurRad="38100" dist="38100" dir="2700000" algn="tl">
                    <a:srgbClr val="000000"/>
                  </a:outerShdw>
                </a:effectLst>
                <a:latin typeface="微软雅黑" pitchFamily="34" charset="-122"/>
                <a:ea typeface="微软雅黑" pitchFamily="34" charset="-122"/>
              </a:rPr>
              <a:t>经过整改，存在危害，状态可控。</a:t>
            </a:r>
          </a:p>
        </p:txBody>
      </p:sp>
      <p:sp>
        <p:nvSpPr>
          <p:cNvPr id="880658" name="Line 26"/>
          <p:cNvSpPr>
            <a:spLocks noChangeShapeType="1"/>
          </p:cNvSpPr>
          <p:nvPr/>
        </p:nvSpPr>
        <p:spPr bwMode="auto">
          <a:xfrm flipV="1">
            <a:off x="7105650" y="2717800"/>
            <a:ext cx="0" cy="1873250"/>
          </a:xfrm>
          <a:prstGeom prst="line">
            <a:avLst/>
          </a:prstGeom>
          <a:noFill/>
          <a:ln w="25400">
            <a:solidFill>
              <a:schemeClr val="tx1"/>
            </a:solidFill>
            <a:round/>
            <a:tailEnd type="arrow" w="med" len="med"/>
          </a:ln>
        </p:spPr>
        <p:txBody>
          <a:bodyPr/>
          <a:lstStyle/>
          <a:p>
            <a:endParaRPr lang="zh-CN" altLang="en-US"/>
          </a:p>
        </p:txBody>
      </p:sp>
      <p:sp>
        <p:nvSpPr>
          <p:cNvPr id="17435" name="Text Box 27"/>
          <p:cNvSpPr txBox="1">
            <a:spLocks noChangeArrowheads="1"/>
          </p:cNvSpPr>
          <p:nvPr/>
        </p:nvSpPr>
        <p:spPr bwMode="auto">
          <a:xfrm>
            <a:off x="7034213" y="3509963"/>
            <a:ext cx="1223962" cy="366712"/>
          </a:xfrm>
          <a:prstGeom prst="rect">
            <a:avLst/>
          </a:prstGeom>
          <a:noFill/>
          <a:ln w="25400" algn="ctr">
            <a:noFill/>
            <a:miter lim="800000"/>
          </a:ln>
          <a:effectLst/>
        </p:spPr>
        <p:txBody>
          <a:bodyPr>
            <a:spAutoFit/>
          </a:bodyPr>
          <a:lstStyle/>
          <a:p>
            <a:pPr algn="ctr">
              <a:spcBef>
                <a:spcPct val="50000"/>
              </a:spcBef>
              <a:defRPr/>
            </a:pPr>
            <a:r>
              <a:rPr lang="zh-CN" altLang="en-US">
                <a:effectLst>
                  <a:outerShdw blurRad="38100" dist="38100" dir="2700000" algn="tl">
                    <a:srgbClr val="000000"/>
                  </a:outerShdw>
                </a:effectLst>
                <a:latin typeface="微软雅黑" pitchFamily="34" charset="-122"/>
                <a:ea typeface="微软雅黑" pitchFamily="34" charset="-122"/>
              </a:rPr>
              <a:t>状态失控</a:t>
            </a:r>
          </a:p>
        </p:txBody>
      </p:sp>
      <p:sp>
        <p:nvSpPr>
          <p:cNvPr id="880660" name="Rectangle 2"/>
          <p:cNvSpPr>
            <a:spLocks noChangeArrowheads="1"/>
          </p:cNvSpPr>
          <p:nvPr/>
        </p:nvSpPr>
        <p:spPr bwMode="auto">
          <a:xfrm>
            <a:off x="500063" y="142875"/>
            <a:ext cx="8143875" cy="571500"/>
          </a:xfrm>
          <a:prstGeom prst="rect">
            <a:avLst/>
          </a:prstGeom>
          <a:noFill/>
          <a:ln w="9525">
            <a:noFill/>
            <a:miter lim="800000"/>
          </a:ln>
        </p:spPr>
        <p:txBody>
          <a:bodyPr lIns="92075" tIns="46038" rIns="92075" bIns="46038"/>
          <a:lstStyle/>
          <a:p>
            <a:pPr marL="342900" indent="-342900">
              <a:spcBef>
                <a:spcPct val="20000"/>
              </a:spcBef>
              <a:buClr>
                <a:schemeClr val="accent2"/>
              </a:buClr>
              <a:buSzPct val="80000"/>
              <a:buFont typeface="Wingdings" pitchFamily="2" charset="2"/>
              <a:buNone/>
            </a:pPr>
            <a:r>
              <a:rPr kumimoji="1" lang="zh-CN" altLang="en-US" sz="3200" b="1">
                <a:solidFill>
                  <a:schemeClr val="bg1"/>
                </a:solidFill>
                <a:latin typeface="微软雅黑"/>
                <a:ea typeface="微软雅黑"/>
                <a:cs typeface="微软雅黑"/>
              </a:rPr>
              <a:t>安全隐患、设备缺陷、危险点（源）的关系</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5" name="Rectangle 2"/>
          <p:cNvSpPr>
            <a:spLocks noGrp="1" noRot="1" noChangeArrowheads="1"/>
          </p:cNvSpPr>
          <p:nvPr>
            <p:ph type="title"/>
          </p:nvPr>
        </p:nvSpPr>
        <p:spPr>
          <a:xfrm>
            <a:off x="379413" y="549275"/>
            <a:ext cx="8385175" cy="1431925"/>
          </a:xfrm>
        </p:spPr>
        <p:txBody>
          <a:bodyPr/>
          <a:lstStyle/>
          <a:p>
            <a:pPr eaLnBrk="1" hangingPunct="1"/>
            <a:r>
              <a:rPr lang="zh-CN" altLang="en-US" smtClean="0"/>
              <a:t>六、安全、安全隐患、危险点（源）、事故之间的关系</a:t>
            </a:r>
          </a:p>
        </p:txBody>
      </p:sp>
      <p:grpSp>
        <p:nvGrpSpPr>
          <p:cNvPr id="881666" name="Group 44"/>
          <p:cNvGrpSpPr/>
          <p:nvPr/>
        </p:nvGrpSpPr>
        <p:grpSpPr bwMode="auto">
          <a:xfrm>
            <a:off x="1071563" y="1571625"/>
            <a:ext cx="6915150" cy="3606800"/>
            <a:chOff x="793" y="1521"/>
            <a:chExt cx="4356" cy="2272"/>
          </a:xfrm>
        </p:grpSpPr>
        <p:sp>
          <p:nvSpPr>
            <p:cNvPr id="881673" name="Oval 6"/>
            <p:cNvSpPr>
              <a:spLocks noChangeArrowheads="1"/>
            </p:cNvSpPr>
            <p:nvPr/>
          </p:nvSpPr>
          <p:spPr bwMode="auto">
            <a:xfrm rot="10800000">
              <a:off x="4333" y="2392"/>
              <a:ext cx="816" cy="589"/>
            </a:xfrm>
            <a:prstGeom prst="ellipse">
              <a:avLst/>
            </a:prstGeom>
            <a:solidFill>
              <a:srgbClr val="FF0000"/>
            </a:solidFill>
            <a:ln w="9525" algn="ctr">
              <a:solidFill>
                <a:schemeClr val="tx1"/>
              </a:solidFill>
              <a:round/>
            </a:ln>
          </p:spPr>
          <p:txBody>
            <a:bodyPr rot="10800000" wrap="none" anchor="ctr"/>
            <a:lstStyle/>
            <a:p>
              <a:pPr algn="ctr"/>
              <a:endParaRPr lang="zh-CN" altLang="en-US"/>
            </a:p>
          </p:txBody>
        </p:sp>
        <p:sp>
          <p:nvSpPr>
            <p:cNvPr id="881674" name="Line 7"/>
            <p:cNvSpPr>
              <a:spLocks noChangeShapeType="1"/>
            </p:cNvSpPr>
            <p:nvPr/>
          </p:nvSpPr>
          <p:spPr bwMode="auto">
            <a:xfrm rot="10800000" flipH="1">
              <a:off x="3832" y="2664"/>
              <a:ext cx="499" cy="0"/>
            </a:xfrm>
            <a:prstGeom prst="line">
              <a:avLst/>
            </a:prstGeom>
            <a:noFill/>
            <a:ln w="25400">
              <a:solidFill>
                <a:schemeClr val="tx1"/>
              </a:solidFill>
              <a:round/>
              <a:tailEnd type="arrow" w="med" len="med"/>
            </a:ln>
          </p:spPr>
          <p:txBody>
            <a:bodyPr/>
            <a:lstStyle/>
            <a:p>
              <a:endParaRPr lang="zh-CN" altLang="en-US"/>
            </a:p>
          </p:txBody>
        </p:sp>
        <p:sp>
          <p:nvSpPr>
            <p:cNvPr id="18443" name="Text Box 8"/>
            <p:cNvSpPr txBox="1">
              <a:spLocks noChangeArrowheads="1"/>
            </p:cNvSpPr>
            <p:nvPr/>
          </p:nvSpPr>
          <p:spPr bwMode="auto">
            <a:xfrm>
              <a:off x="3788" y="2659"/>
              <a:ext cx="589" cy="231"/>
            </a:xfrm>
            <a:prstGeom prst="rect">
              <a:avLst/>
            </a:prstGeom>
            <a:noFill/>
            <a:ln w="9525"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未发现</a:t>
              </a:r>
            </a:p>
          </p:txBody>
        </p:sp>
        <p:sp>
          <p:nvSpPr>
            <p:cNvPr id="18444" name="Text Box 9"/>
            <p:cNvSpPr txBox="1">
              <a:spLocks noChangeArrowheads="1"/>
            </p:cNvSpPr>
            <p:nvPr/>
          </p:nvSpPr>
          <p:spPr bwMode="auto">
            <a:xfrm>
              <a:off x="4423" y="2568"/>
              <a:ext cx="589" cy="231"/>
            </a:xfrm>
            <a:prstGeom prst="rect">
              <a:avLst/>
            </a:prstGeom>
            <a:noFill/>
            <a:ln w="9525"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事故</a:t>
              </a:r>
            </a:p>
          </p:txBody>
        </p:sp>
        <p:sp>
          <p:nvSpPr>
            <p:cNvPr id="18445" name="Text Box 10"/>
            <p:cNvSpPr txBox="1">
              <a:spLocks noChangeArrowheads="1"/>
            </p:cNvSpPr>
            <p:nvPr/>
          </p:nvSpPr>
          <p:spPr bwMode="auto">
            <a:xfrm>
              <a:off x="3787" y="2428"/>
              <a:ext cx="589" cy="231"/>
            </a:xfrm>
            <a:prstGeom prst="rect">
              <a:avLst/>
            </a:prstGeom>
            <a:noFill/>
            <a:ln w="9525"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未整改</a:t>
              </a:r>
            </a:p>
          </p:txBody>
        </p:sp>
        <p:sp>
          <p:nvSpPr>
            <p:cNvPr id="881678" name="Oval 11"/>
            <p:cNvSpPr>
              <a:spLocks noChangeArrowheads="1"/>
            </p:cNvSpPr>
            <p:nvPr/>
          </p:nvSpPr>
          <p:spPr bwMode="auto">
            <a:xfrm rot="10800000">
              <a:off x="3017" y="2392"/>
              <a:ext cx="816" cy="589"/>
            </a:xfrm>
            <a:prstGeom prst="ellipse">
              <a:avLst/>
            </a:prstGeom>
            <a:solidFill>
              <a:srgbClr val="FF6600"/>
            </a:solidFill>
            <a:ln w="9525" algn="ctr">
              <a:solidFill>
                <a:schemeClr val="tx1"/>
              </a:solidFill>
              <a:round/>
            </a:ln>
          </p:spPr>
          <p:txBody>
            <a:bodyPr rot="10800000" wrap="none" anchor="ctr"/>
            <a:lstStyle/>
            <a:p>
              <a:pPr algn="ctr"/>
              <a:endParaRPr lang="zh-CN" altLang="en-US"/>
            </a:p>
          </p:txBody>
        </p:sp>
        <p:sp>
          <p:nvSpPr>
            <p:cNvPr id="881679" name="Text Box 12"/>
            <p:cNvSpPr txBox="1">
              <a:spLocks noChangeArrowheads="1"/>
            </p:cNvSpPr>
            <p:nvPr/>
          </p:nvSpPr>
          <p:spPr bwMode="auto">
            <a:xfrm>
              <a:off x="3015" y="2568"/>
              <a:ext cx="772" cy="231"/>
            </a:xfrm>
            <a:prstGeom prst="rect">
              <a:avLst/>
            </a:prstGeom>
            <a:noFill/>
            <a:ln w="9525" algn="ctr">
              <a:noFill/>
              <a:miter lim="800000"/>
            </a:ln>
          </p:spPr>
          <p:txBody>
            <a:bodyPr>
              <a:spAutoFit/>
            </a:bodyPr>
            <a:lstStyle/>
            <a:p>
              <a:pPr algn="ctr">
                <a:spcBef>
                  <a:spcPct val="50000"/>
                </a:spcBef>
              </a:pPr>
              <a:r>
                <a:rPr lang="zh-CN" altLang="en-US">
                  <a:solidFill>
                    <a:srgbClr val="1B30C9"/>
                  </a:solidFill>
                </a:rPr>
                <a:t>安全隐患</a:t>
              </a:r>
            </a:p>
          </p:txBody>
        </p:sp>
        <p:sp>
          <p:nvSpPr>
            <p:cNvPr id="881680" name="Line 13"/>
            <p:cNvSpPr>
              <a:spLocks noChangeShapeType="1"/>
            </p:cNvSpPr>
            <p:nvPr/>
          </p:nvSpPr>
          <p:spPr bwMode="auto">
            <a:xfrm rot="10800000" flipV="1">
              <a:off x="2745" y="2664"/>
              <a:ext cx="0" cy="454"/>
            </a:xfrm>
            <a:prstGeom prst="line">
              <a:avLst/>
            </a:prstGeom>
            <a:noFill/>
            <a:ln w="25400">
              <a:solidFill>
                <a:schemeClr val="tx1"/>
              </a:solidFill>
              <a:round/>
            </a:ln>
          </p:spPr>
          <p:txBody>
            <a:bodyPr/>
            <a:lstStyle/>
            <a:p>
              <a:endParaRPr lang="zh-CN" altLang="en-US"/>
            </a:p>
          </p:txBody>
        </p:sp>
        <p:sp>
          <p:nvSpPr>
            <p:cNvPr id="881681" name="Line 14"/>
            <p:cNvSpPr>
              <a:spLocks noChangeShapeType="1"/>
            </p:cNvSpPr>
            <p:nvPr/>
          </p:nvSpPr>
          <p:spPr bwMode="auto">
            <a:xfrm rot="10800000">
              <a:off x="2744" y="2206"/>
              <a:ext cx="0" cy="457"/>
            </a:xfrm>
            <a:prstGeom prst="line">
              <a:avLst/>
            </a:prstGeom>
            <a:noFill/>
            <a:ln w="25400">
              <a:solidFill>
                <a:schemeClr val="tx1"/>
              </a:solidFill>
              <a:round/>
            </a:ln>
          </p:spPr>
          <p:txBody>
            <a:bodyPr/>
            <a:lstStyle/>
            <a:p>
              <a:endParaRPr lang="zh-CN" altLang="en-US"/>
            </a:p>
          </p:txBody>
        </p:sp>
        <p:sp>
          <p:nvSpPr>
            <p:cNvPr id="881682" name="Oval 15"/>
            <p:cNvSpPr>
              <a:spLocks noChangeArrowheads="1"/>
            </p:cNvSpPr>
            <p:nvPr/>
          </p:nvSpPr>
          <p:spPr bwMode="auto">
            <a:xfrm rot="10800000">
              <a:off x="930" y="2823"/>
              <a:ext cx="816" cy="589"/>
            </a:xfrm>
            <a:prstGeom prst="ellipse">
              <a:avLst/>
            </a:prstGeom>
            <a:solidFill>
              <a:schemeClr val="accent2"/>
            </a:solidFill>
            <a:ln w="9525" algn="ctr">
              <a:solidFill>
                <a:schemeClr val="tx1"/>
              </a:solidFill>
              <a:round/>
            </a:ln>
          </p:spPr>
          <p:txBody>
            <a:bodyPr rot="10800000" wrap="none" anchor="ctr"/>
            <a:lstStyle/>
            <a:p>
              <a:pPr algn="ctr"/>
              <a:endParaRPr lang="zh-CN" altLang="en-US"/>
            </a:p>
          </p:txBody>
        </p:sp>
        <p:sp>
          <p:nvSpPr>
            <p:cNvPr id="881683" name="Oval 16"/>
            <p:cNvSpPr>
              <a:spLocks noChangeArrowheads="1"/>
            </p:cNvSpPr>
            <p:nvPr/>
          </p:nvSpPr>
          <p:spPr bwMode="auto">
            <a:xfrm rot="10800000">
              <a:off x="930" y="1893"/>
              <a:ext cx="816" cy="589"/>
            </a:xfrm>
            <a:prstGeom prst="ellipse">
              <a:avLst/>
            </a:prstGeom>
            <a:solidFill>
              <a:srgbClr val="FFFF00"/>
            </a:solidFill>
            <a:ln w="9525" algn="ctr">
              <a:solidFill>
                <a:schemeClr val="tx1"/>
              </a:solidFill>
              <a:round/>
            </a:ln>
          </p:spPr>
          <p:txBody>
            <a:bodyPr rot="10800000" wrap="none" anchor="ctr"/>
            <a:lstStyle/>
            <a:p>
              <a:pPr algn="ctr"/>
              <a:endParaRPr lang="zh-CN" altLang="en-US"/>
            </a:p>
          </p:txBody>
        </p:sp>
        <p:sp>
          <p:nvSpPr>
            <p:cNvPr id="18452" name="Text Box 17"/>
            <p:cNvSpPr txBox="1">
              <a:spLocks noChangeArrowheads="1"/>
            </p:cNvSpPr>
            <p:nvPr/>
          </p:nvSpPr>
          <p:spPr bwMode="auto">
            <a:xfrm>
              <a:off x="1020" y="3002"/>
              <a:ext cx="589" cy="231"/>
            </a:xfrm>
            <a:prstGeom prst="rect">
              <a:avLst/>
            </a:prstGeom>
            <a:noFill/>
            <a:ln w="9525"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安全</a:t>
              </a:r>
            </a:p>
          </p:txBody>
        </p:sp>
        <p:sp>
          <p:nvSpPr>
            <p:cNvPr id="881685" name="Text Box 18"/>
            <p:cNvSpPr txBox="1">
              <a:spLocks noChangeArrowheads="1"/>
            </p:cNvSpPr>
            <p:nvPr/>
          </p:nvSpPr>
          <p:spPr bwMode="auto">
            <a:xfrm>
              <a:off x="1021" y="1988"/>
              <a:ext cx="634" cy="404"/>
            </a:xfrm>
            <a:prstGeom prst="rect">
              <a:avLst/>
            </a:prstGeom>
            <a:noFill/>
            <a:ln w="9525" algn="ctr">
              <a:noFill/>
              <a:miter lim="800000"/>
            </a:ln>
          </p:spPr>
          <p:txBody>
            <a:bodyPr>
              <a:spAutoFit/>
            </a:bodyPr>
            <a:lstStyle/>
            <a:p>
              <a:pPr algn="ctr">
                <a:spcBef>
                  <a:spcPct val="50000"/>
                </a:spcBef>
              </a:pPr>
              <a:r>
                <a:rPr lang="zh-CN" altLang="en-US">
                  <a:solidFill>
                    <a:srgbClr val="1B30C9"/>
                  </a:solidFill>
                </a:rPr>
                <a:t>危险点（源）</a:t>
              </a:r>
            </a:p>
          </p:txBody>
        </p:sp>
        <p:sp>
          <p:nvSpPr>
            <p:cNvPr id="18454" name="Text Box 19"/>
            <p:cNvSpPr txBox="1">
              <a:spLocks noChangeArrowheads="1"/>
            </p:cNvSpPr>
            <p:nvPr/>
          </p:nvSpPr>
          <p:spPr bwMode="auto">
            <a:xfrm>
              <a:off x="1837" y="3113"/>
              <a:ext cx="907"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完全整改</a:t>
              </a:r>
            </a:p>
          </p:txBody>
        </p:sp>
        <p:sp>
          <p:nvSpPr>
            <p:cNvPr id="18455" name="Text Box 20"/>
            <p:cNvSpPr txBox="1">
              <a:spLocks noChangeArrowheads="1"/>
            </p:cNvSpPr>
            <p:nvPr/>
          </p:nvSpPr>
          <p:spPr bwMode="auto">
            <a:xfrm>
              <a:off x="1837" y="2886"/>
              <a:ext cx="907"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无安全风险</a:t>
              </a:r>
            </a:p>
          </p:txBody>
        </p:sp>
        <p:sp>
          <p:nvSpPr>
            <p:cNvPr id="18456" name="Text Box 21"/>
            <p:cNvSpPr txBox="1">
              <a:spLocks noChangeArrowheads="1"/>
            </p:cNvSpPr>
            <p:nvPr/>
          </p:nvSpPr>
          <p:spPr bwMode="auto">
            <a:xfrm>
              <a:off x="1747" y="2206"/>
              <a:ext cx="905"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部分整改</a:t>
              </a:r>
            </a:p>
          </p:txBody>
        </p:sp>
        <p:sp>
          <p:nvSpPr>
            <p:cNvPr id="18457" name="Text Box 22"/>
            <p:cNvSpPr txBox="1">
              <a:spLocks noChangeArrowheads="1"/>
            </p:cNvSpPr>
            <p:nvPr/>
          </p:nvSpPr>
          <p:spPr bwMode="auto">
            <a:xfrm>
              <a:off x="1745" y="1979"/>
              <a:ext cx="907"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楷体_GB2312" pitchFamily="49" charset="-122"/>
                  <a:ea typeface="宋体" pitchFamily="2" charset="-122"/>
                </a:rPr>
                <a:t>可控</a:t>
              </a:r>
            </a:p>
          </p:txBody>
        </p:sp>
        <p:sp>
          <p:nvSpPr>
            <p:cNvPr id="881690" name="Line 23"/>
            <p:cNvSpPr>
              <a:spLocks noChangeShapeType="1"/>
            </p:cNvSpPr>
            <p:nvPr/>
          </p:nvSpPr>
          <p:spPr bwMode="auto">
            <a:xfrm rot="10800000" flipV="1">
              <a:off x="1292" y="2478"/>
              <a:ext cx="0" cy="317"/>
            </a:xfrm>
            <a:prstGeom prst="line">
              <a:avLst/>
            </a:prstGeom>
            <a:noFill/>
            <a:ln w="25400">
              <a:solidFill>
                <a:schemeClr val="tx1"/>
              </a:solidFill>
              <a:round/>
              <a:tailEnd type="arrow" w="med" len="med"/>
            </a:ln>
          </p:spPr>
          <p:txBody>
            <a:bodyPr/>
            <a:lstStyle/>
            <a:p>
              <a:endParaRPr lang="zh-CN" altLang="en-US"/>
            </a:p>
          </p:txBody>
        </p:sp>
        <p:sp>
          <p:nvSpPr>
            <p:cNvPr id="18459" name="Text Box 24"/>
            <p:cNvSpPr txBox="1">
              <a:spLocks noChangeArrowheads="1"/>
            </p:cNvSpPr>
            <p:nvPr/>
          </p:nvSpPr>
          <p:spPr bwMode="auto">
            <a:xfrm>
              <a:off x="793" y="2523"/>
              <a:ext cx="544"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Arial" pitchFamily="34" charset="0"/>
                  <a:ea typeface="宋体" pitchFamily="2" charset="-122"/>
                </a:rPr>
                <a:t>可控</a:t>
              </a:r>
            </a:p>
          </p:txBody>
        </p:sp>
        <p:sp>
          <p:nvSpPr>
            <p:cNvPr id="881692" name="Line 25"/>
            <p:cNvSpPr>
              <a:spLocks noChangeShapeType="1"/>
            </p:cNvSpPr>
            <p:nvPr/>
          </p:nvSpPr>
          <p:spPr bwMode="auto">
            <a:xfrm rot="10800000">
              <a:off x="1383" y="3572"/>
              <a:ext cx="0" cy="0"/>
            </a:xfrm>
            <a:prstGeom prst="line">
              <a:avLst/>
            </a:prstGeom>
            <a:noFill/>
            <a:ln w="25400">
              <a:solidFill>
                <a:schemeClr val="tx1"/>
              </a:solidFill>
              <a:round/>
            </a:ln>
          </p:spPr>
          <p:txBody>
            <a:bodyPr/>
            <a:lstStyle/>
            <a:p>
              <a:endParaRPr lang="zh-CN" altLang="en-US"/>
            </a:p>
          </p:txBody>
        </p:sp>
        <p:sp>
          <p:nvSpPr>
            <p:cNvPr id="881693" name="Line 26"/>
            <p:cNvSpPr>
              <a:spLocks noChangeShapeType="1"/>
            </p:cNvSpPr>
            <p:nvPr/>
          </p:nvSpPr>
          <p:spPr bwMode="auto">
            <a:xfrm rot="10800000">
              <a:off x="1339" y="3572"/>
              <a:ext cx="2086" cy="0"/>
            </a:xfrm>
            <a:prstGeom prst="line">
              <a:avLst/>
            </a:prstGeom>
            <a:noFill/>
            <a:ln w="25400">
              <a:solidFill>
                <a:schemeClr val="tx1"/>
              </a:solidFill>
              <a:round/>
            </a:ln>
          </p:spPr>
          <p:txBody>
            <a:bodyPr/>
            <a:lstStyle/>
            <a:p>
              <a:endParaRPr lang="zh-CN" altLang="en-US"/>
            </a:p>
          </p:txBody>
        </p:sp>
        <p:sp>
          <p:nvSpPr>
            <p:cNvPr id="881694" name="Line 27"/>
            <p:cNvSpPr>
              <a:spLocks noChangeShapeType="1"/>
            </p:cNvSpPr>
            <p:nvPr/>
          </p:nvSpPr>
          <p:spPr bwMode="auto">
            <a:xfrm rot="10800000">
              <a:off x="1338" y="3436"/>
              <a:ext cx="0" cy="136"/>
            </a:xfrm>
            <a:prstGeom prst="line">
              <a:avLst/>
            </a:prstGeom>
            <a:noFill/>
            <a:ln w="25400">
              <a:solidFill>
                <a:schemeClr val="tx1"/>
              </a:solidFill>
              <a:round/>
            </a:ln>
          </p:spPr>
          <p:txBody>
            <a:bodyPr/>
            <a:lstStyle/>
            <a:p>
              <a:endParaRPr lang="zh-CN" altLang="en-US"/>
            </a:p>
          </p:txBody>
        </p:sp>
        <p:sp>
          <p:nvSpPr>
            <p:cNvPr id="881695" name="Line 28"/>
            <p:cNvSpPr>
              <a:spLocks noChangeShapeType="1"/>
            </p:cNvSpPr>
            <p:nvPr/>
          </p:nvSpPr>
          <p:spPr bwMode="auto">
            <a:xfrm rot="10800000">
              <a:off x="3425" y="2982"/>
              <a:ext cx="0" cy="590"/>
            </a:xfrm>
            <a:prstGeom prst="line">
              <a:avLst/>
            </a:prstGeom>
            <a:noFill/>
            <a:ln w="25400">
              <a:solidFill>
                <a:schemeClr val="tx1"/>
              </a:solidFill>
              <a:round/>
              <a:tailEnd type="arrow" w="med" len="med"/>
            </a:ln>
          </p:spPr>
          <p:txBody>
            <a:bodyPr/>
            <a:lstStyle/>
            <a:p>
              <a:endParaRPr lang="zh-CN" altLang="en-US"/>
            </a:p>
          </p:txBody>
        </p:sp>
        <p:sp>
          <p:nvSpPr>
            <p:cNvPr id="881696" name="Line 29"/>
            <p:cNvSpPr>
              <a:spLocks noChangeShapeType="1"/>
            </p:cNvSpPr>
            <p:nvPr/>
          </p:nvSpPr>
          <p:spPr bwMode="auto">
            <a:xfrm rot="10800000">
              <a:off x="1292" y="1757"/>
              <a:ext cx="2132" cy="0"/>
            </a:xfrm>
            <a:prstGeom prst="line">
              <a:avLst/>
            </a:prstGeom>
            <a:noFill/>
            <a:ln w="25400">
              <a:solidFill>
                <a:schemeClr val="tx1"/>
              </a:solidFill>
              <a:round/>
            </a:ln>
          </p:spPr>
          <p:txBody>
            <a:bodyPr/>
            <a:lstStyle/>
            <a:p>
              <a:endParaRPr lang="zh-CN" altLang="en-US"/>
            </a:p>
          </p:txBody>
        </p:sp>
        <p:sp>
          <p:nvSpPr>
            <p:cNvPr id="881697" name="Line 30"/>
            <p:cNvSpPr>
              <a:spLocks noChangeShapeType="1"/>
            </p:cNvSpPr>
            <p:nvPr/>
          </p:nvSpPr>
          <p:spPr bwMode="auto">
            <a:xfrm rot="10800000" flipV="1">
              <a:off x="1292" y="1757"/>
              <a:ext cx="0" cy="136"/>
            </a:xfrm>
            <a:prstGeom prst="line">
              <a:avLst/>
            </a:prstGeom>
            <a:noFill/>
            <a:ln w="25400">
              <a:solidFill>
                <a:schemeClr val="tx1"/>
              </a:solidFill>
              <a:round/>
            </a:ln>
          </p:spPr>
          <p:txBody>
            <a:bodyPr/>
            <a:lstStyle/>
            <a:p>
              <a:endParaRPr lang="zh-CN" altLang="en-US"/>
            </a:p>
          </p:txBody>
        </p:sp>
        <p:sp>
          <p:nvSpPr>
            <p:cNvPr id="881698" name="Line 31"/>
            <p:cNvSpPr>
              <a:spLocks noChangeShapeType="1"/>
            </p:cNvSpPr>
            <p:nvPr/>
          </p:nvSpPr>
          <p:spPr bwMode="auto">
            <a:xfrm rot="10800000" flipV="1">
              <a:off x="3424" y="1756"/>
              <a:ext cx="0" cy="635"/>
            </a:xfrm>
            <a:prstGeom prst="line">
              <a:avLst/>
            </a:prstGeom>
            <a:noFill/>
            <a:ln w="25400">
              <a:solidFill>
                <a:schemeClr val="tx1"/>
              </a:solidFill>
              <a:round/>
              <a:tailEnd type="arrow" w="med" len="med"/>
            </a:ln>
          </p:spPr>
          <p:txBody>
            <a:bodyPr/>
            <a:lstStyle/>
            <a:p>
              <a:endParaRPr lang="zh-CN" altLang="en-US"/>
            </a:p>
          </p:txBody>
        </p:sp>
        <p:sp>
          <p:nvSpPr>
            <p:cNvPr id="18467" name="Text Box 32"/>
            <p:cNvSpPr txBox="1">
              <a:spLocks noChangeArrowheads="1"/>
            </p:cNvSpPr>
            <p:nvPr/>
          </p:nvSpPr>
          <p:spPr bwMode="auto">
            <a:xfrm>
              <a:off x="1701" y="1521"/>
              <a:ext cx="907" cy="231"/>
            </a:xfrm>
            <a:prstGeom prst="rect">
              <a:avLst/>
            </a:prstGeom>
            <a:noFill/>
            <a:ln w="25400" algn="ctr">
              <a:noFill/>
              <a:miter lim="800000"/>
            </a:ln>
          </p:spPr>
          <p:txBody>
            <a:bodyPr>
              <a:spAutoFit/>
            </a:bodyPr>
            <a:lstStyle/>
            <a:p>
              <a:pPr algn="ctr">
                <a:spcBef>
                  <a:spcPct val="50000"/>
                </a:spcBef>
                <a:defRPr/>
              </a:pPr>
              <a:r>
                <a:rPr lang="zh-CN" altLang="en-US">
                  <a:effectLst>
                    <a:outerShdw blurRad="38100" dist="38100" dir="2700000" algn="tl">
                      <a:srgbClr val="000000"/>
                    </a:outerShdw>
                  </a:effectLst>
                  <a:latin typeface="楷体_GB2312" pitchFamily="49" charset="-122"/>
                  <a:ea typeface="宋体" pitchFamily="2" charset="-122"/>
                </a:rPr>
                <a:t>失控</a:t>
              </a:r>
            </a:p>
          </p:txBody>
        </p:sp>
        <p:sp>
          <p:nvSpPr>
            <p:cNvPr id="881700" name="Text Box 33"/>
            <p:cNvSpPr txBox="1">
              <a:spLocks noChangeArrowheads="1"/>
            </p:cNvSpPr>
            <p:nvPr/>
          </p:nvSpPr>
          <p:spPr bwMode="auto">
            <a:xfrm>
              <a:off x="1791" y="3562"/>
              <a:ext cx="862" cy="231"/>
            </a:xfrm>
            <a:prstGeom prst="rect">
              <a:avLst/>
            </a:prstGeom>
            <a:noFill/>
            <a:ln w="25400" algn="ctr">
              <a:noFill/>
              <a:miter lim="800000"/>
            </a:ln>
          </p:spPr>
          <p:txBody>
            <a:bodyPr>
              <a:spAutoFit/>
            </a:bodyPr>
            <a:lstStyle/>
            <a:p>
              <a:pPr algn="ctr">
                <a:spcBef>
                  <a:spcPct val="50000"/>
                </a:spcBef>
              </a:pPr>
              <a:r>
                <a:rPr lang="zh-CN" altLang="en-US">
                  <a:latin typeface="楷体_GB2312" pitchFamily="49" charset="-122"/>
                </a:rPr>
                <a:t>失控</a:t>
              </a:r>
            </a:p>
          </p:txBody>
        </p:sp>
      </p:grpSp>
      <p:sp>
        <p:nvSpPr>
          <p:cNvPr id="881667" name="Line 34"/>
          <p:cNvSpPr>
            <a:spLocks noChangeShapeType="1"/>
          </p:cNvSpPr>
          <p:nvPr/>
        </p:nvSpPr>
        <p:spPr bwMode="auto">
          <a:xfrm>
            <a:off x="2586038" y="2659063"/>
            <a:ext cx="1582737" cy="0"/>
          </a:xfrm>
          <a:prstGeom prst="line">
            <a:avLst/>
          </a:prstGeom>
          <a:noFill/>
          <a:ln w="25400">
            <a:solidFill>
              <a:schemeClr val="tx1"/>
            </a:solidFill>
            <a:round/>
          </a:ln>
        </p:spPr>
        <p:txBody>
          <a:bodyPr/>
          <a:lstStyle/>
          <a:p>
            <a:endParaRPr lang="zh-CN" altLang="en-US"/>
          </a:p>
        </p:txBody>
      </p:sp>
      <p:sp>
        <p:nvSpPr>
          <p:cNvPr id="881668" name="Line 35"/>
          <p:cNvSpPr>
            <a:spLocks noChangeShapeType="1"/>
          </p:cNvSpPr>
          <p:nvPr/>
        </p:nvSpPr>
        <p:spPr bwMode="auto">
          <a:xfrm flipH="1">
            <a:off x="2586038" y="4098925"/>
            <a:ext cx="1582737" cy="0"/>
          </a:xfrm>
          <a:prstGeom prst="line">
            <a:avLst/>
          </a:prstGeom>
          <a:noFill/>
          <a:ln w="25400">
            <a:solidFill>
              <a:schemeClr val="tx1"/>
            </a:solidFill>
            <a:round/>
          </a:ln>
        </p:spPr>
        <p:txBody>
          <a:bodyPr/>
          <a:lstStyle/>
          <a:p>
            <a:endParaRPr lang="zh-CN" altLang="en-US"/>
          </a:p>
        </p:txBody>
      </p:sp>
      <p:sp>
        <p:nvSpPr>
          <p:cNvPr id="881669" name="Line 39"/>
          <p:cNvSpPr>
            <a:spLocks noChangeShapeType="1"/>
          </p:cNvSpPr>
          <p:nvPr/>
        </p:nvSpPr>
        <p:spPr bwMode="auto">
          <a:xfrm flipH="1">
            <a:off x="4168775" y="3378200"/>
            <a:ext cx="431800" cy="0"/>
          </a:xfrm>
          <a:prstGeom prst="line">
            <a:avLst/>
          </a:prstGeom>
          <a:noFill/>
          <a:ln w="25400">
            <a:solidFill>
              <a:schemeClr val="tx1"/>
            </a:solidFill>
            <a:round/>
            <a:tailEnd type="arrow" w="med" len="med"/>
          </a:ln>
        </p:spPr>
        <p:txBody>
          <a:bodyPr/>
          <a:lstStyle/>
          <a:p>
            <a:endParaRPr lang="zh-CN" altLang="en-US"/>
          </a:p>
        </p:txBody>
      </p:sp>
      <p:sp>
        <p:nvSpPr>
          <p:cNvPr id="18473" name="Text Box 41"/>
          <p:cNvSpPr txBox="1">
            <a:spLocks noChangeArrowheads="1"/>
          </p:cNvSpPr>
          <p:nvPr/>
        </p:nvSpPr>
        <p:spPr bwMode="auto">
          <a:xfrm>
            <a:off x="2008188" y="3162300"/>
            <a:ext cx="1871662" cy="366713"/>
          </a:xfrm>
          <a:prstGeom prst="rect">
            <a:avLst/>
          </a:prstGeom>
          <a:noFill/>
          <a:ln w="9525" algn="ctr">
            <a:noFill/>
            <a:miter lim="800000"/>
          </a:ln>
          <a:effectLst/>
        </p:spPr>
        <p:txBody>
          <a:bodyPr>
            <a:spAutoFit/>
          </a:bodyPr>
          <a:lstStyle/>
          <a:p>
            <a:pPr marL="342900" indent="-342900">
              <a:spcBef>
                <a:spcPct val="50000"/>
              </a:spcBef>
              <a:defRPr/>
            </a:pPr>
            <a:r>
              <a:rPr lang="zh-CN" altLang="en-US">
                <a:effectLst>
                  <a:outerShdw blurRad="38100" dist="38100" dir="2700000" algn="tl">
                    <a:srgbClr val="000000"/>
                  </a:outerShdw>
                </a:effectLst>
                <a:latin typeface="Arial" pitchFamily="34" charset="0"/>
                <a:ea typeface="宋体" pitchFamily="2" charset="-122"/>
              </a:rPr>
              <a:t>存在危害、可控</a:t>
            </a:r>
          </a:p>
        </p:txBody>
      </p:sp>
      <p:sp>
        <p:nvSpPr>
          <p:cNvPr id="881671" name="Line 43"/>
          <p:cNvSpPr>
            <a:spLocks noChangeShapeType="1"/>
          </p:cNvSpPr>
          <p:nvPr/>
        </p:nvSpPr>
        <p:spPr bwMode="auto">
          <a:xfrm flipV="1">
            <a:off x="2008188" y="3090863"/>
            <a:ext cx="0" cy="503237"/>
          </a:xfrm>
          <a:prstGeom prst="line">
            <a:avLst/>
          </a:prstGeom>
          <a:noFill/>
          <a:ln w="25400">
            <a:solidFill>
              <a:schemeClr val="tx1"/>
            </a:solidFill>
            <a:round/>
            <a:tailEnd type="arrow" w="med" len="med"/>
          </a:ln>
        </p:spPr>
        <p:txBody>
          <a:bodyPr/>
          <a:lstStyle/>
          <a:p>
            <a:endParaRPr lang="zh-CN" altLang="en-US"/>
          </a:p>
        </p:txBody>
      </p:sp>
      <p:sp>
        <p:nvSpPr>
          <p:cNvPr id="39" name="Rectangle 2"/>
          <p:cNvSpPr txBox="1">
            <a:spLocks noChangeArrowheads="1"/>
          </p:cNvSpPr>
          <p:nvPr/>
        </p:nvSpPr>
        <p:spPr bwMode="auto">
          <a:xfrm>
            <a:off x="642910" y="0"/>
            <a:ext cx="8286808"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28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安全、安全隐患、危险点（源）、事故之间的关系</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63" y="1357313"/>
            <a:ext cx="8229600" cy="5000625"/>
          </a:xfrm>
        </p:spPr>
        <p:txBody>
          <a:bodyPr>
            <a:normAutofit/>
          </a:bodyPr>
          <a:lstStyle/>
          <a:p>
            <a:pPr marL="514350" indent="-514350" algn="just">
              <a:buFont typeface="+mj-lt"/>
              <a:buAutoNum type="arabicPeriod"/>
              <a:defRPr/>
            </a:pPr>
            <a:r>
              <a:rPr lang="zh-CN" altLang="zh-CN" sz="2800" dirty="0" smtClean="0">
                <a:latin typeface="+mj-ea"/>
                <a:ea typeface="+mj-ea"/>
              </a:rPr>
              <a:t>危险</a:t>
            </a:r>
            <a:r>
              <a:rPr lang="zh-CN" altLang="zh-CN" sz="2800" dirty="0">
                <a:latin typeface="+mj-ea"/>
                <a:ea typeface="+mj-ea"/>
              </a:rPr>
              <a:t>源可能存在事故隐患，也可能不存在事故隐患，对于存在事故隐患的危险源一定要及时加以整改，否则随时都可能导致事故</a:t>
            </a:r>
            <a:r>
              <a:rPr lang="zh-CN" altLang="zh-CN" sz="2800" dirty="0" smtClean="0">
                <a:latin typeface="+mj-ea"/>
                <a:ea typeface="+mj-ea"/>
              </a:rPr>
              <a:t>。</a:t>
            </a:r>
            <a:endParaRPr lang="en-US" altLang="zh-CN" sz="2800" dirty="0" smtClean="0">
              <a:latin typeface="+mj-ea"/>
              <a:ea typeface="+mj-ea"/>
            </a:endParaRPr>
          </a:p>
          <a:p>
            <a:pPr marL="514350" indent="-514350" algn="just">
              <a:buFont typeface="+mj-lt"/>
              <a:buAutoNum type="arabicPeriod"/>
              <a:defRPr/>
            </a:pPr>
            <a:r>
              <a:rPr lang="zh-CN" altLang="zh-CN" sz="2800" dirty="0" smtClean="0">
                <a:latin typeface="+mj-ea"/>
                <a:ea typeface="+mj-ea"/>
              </a:rPr>
              <a:t>对</a:t>
            </a:r>
            <a:r>
              <a:rPr lang="zh-CN" altLang="zh-CN" sz="2800" dirty="0">
                <a:latin typeface="+mj-ea"/>
                <a:ea typeface="+mj-ea"/>
              </a:rPr>
              <a:t>事故隐患的控制管理总是与一定的危险源联系在一起，因为没有危险的隐患也就谈不上要去控制它</a:t>
            </a:r>
            <a:r>
              <a:rPr lang="zh-CN" altLang="zh-CN" sz="2800" dirty="0" smtClean="0">
                <a:latin typeface="+mj-ea"/>
                <a:ea typeface="+mj-ea"/>
              </a:rPr>
              <a:t>；</a:t>
            </a:r>
            <a:endParaRPr lang="en-US" altLang="zh-CN" sz="2800" dirty="0" smtClean="0">
              <a:latin typeface="+mj-ea"/>
              <a:ea typeface="+mj-ea"/>
            </a:endParaRPr>
          </a:p>
          <a:p>
            <a:pPr marL="514350" indent="-514350" algn="just">
              <a:buFont typeface="+mj-lt"/>
              <a:buAutoNum type="arabicPeriod"/>
              <a:defRPr/>
            </a:pPr>
            <a:r>
              <a:rPr lang="zh-CN" altLang="zh-CN" sz="2800" dirty="0" smtClean="0">
                <a:latin typeface="+mj-ea"/>
                <a:ea typeface="+mj-ea"/>
              </a:rPr>
              <a:t>对</a:t>
            </a:r>
            <a:r>
              <a:rPr lang="zh-CN" altLang="zh-CN" sz="2800" dirty="0">
                <a:latin typeface="+mj-ea"/>
                <a:ea typeface="+mj-ea"/>
              </a:rPr>
              <a:t>危险源的控制，实际就是消除其存在的事故隐患或防止其出现事故隐患。所以，二者之间存在很大的</a:t>
            </a:r>
            <a:r>
              <a:rPr lang="zh-CN" altLang="zh-CN" sz="2800" dirty="0" smtClean="0">
                <a:latin typeface="+mj-ea"/>
                <a:ea typeface="+mj-ea"/>
              </a:rPr>
              <a:t>联系</a:t>
            </a:r>
            <a:r>
              <a:rPr lang="zh-CN" altLang="en-US" sz="2800" dirty="0" smtClean="0">
                <a:latin typeface="+mj-ea"/>
                <a:ea typeface="+mj-ea"/>
              </a:rPr>
              <a:t>。</a:t>
            </a:r>
            <a:endParaRPr lang="zh-CN" altLang="en-US" sz="2800" dirty="0">
              <a:latin typeface="+mj-ea"/>
              <a:ea typeface="+mj-ea"/>
            </a:endParaRPr>
          </a:p>
        </p:txBody>
      </p:sp>
      <p:sp>
        <p:nvSpPr>
          <p:cNvPr id="882690" name="标题 1"/>
          <p:cNvSpPr>
            <a:spLocks noGrp="1"/>
          </p:cNvSpPr>
          <p:nvPr>
            <p:ph type="title"/>
          </p:nvPr>
        </p:nvSpPr>
        <p:spPr/>
        <p:txBody>
          <a:bodyPr/>
          <a:lstStyle/>
          <a:p>
            <a:r>
              <a:rPr lang="zh-CN" altLang="zh-CN" sz="3600" b="1" smtClean="0"/>
              <a:t>危险源与</a:t>
            </a:r>
            <a:r>
              <a:rPr lang="zh-CN" altLang="en-US" sz="3600" b="1" smtClean="0"/>
              <a:t>事故</a:t>
            </a:r>
            <a:r>
              <a:rPr lang="zh-CN" altLang="zh-CN" sz="3600" b="1" smtClean="0"/>
              <a:t>隐患的区别</a:t>
            </a:r>
            <a:endParaRPr lang="zh-CN" altLang="en-US" sz="3600" b="1" smtClean="0"/>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124075" y="1125538"/>
            <a:ext cx="4824413" cy="457200"/>
          </a:xfrm>
          <a:prstGeom prst="rect">
            <a:avLst/>
          </a:prstGeom>
          <a:noFill/>
          <a:ln w="3175">
            <a:noFill/>
            <a:miter lim="800000"/>
          </a:ln>
          <a:effectLst>
            <a:prstShdw prst="shdw17" dist="17961" dir="2700000">
              <a:schemeClr val="bg2"/>
            </a:prstShdw>
          </a:effectLst>
        </p:spPr>
        <p:txBody>
          <a:bodyPr>
            <a:spAutoFit/>
          </a:bodyPr>
          <a:lstStyle/>
          <a:p>
            <a:pPr algn="ctr">
              <a:spcBef>
                <a:spcPct val="50000"/>
              </a:spcBef>
            </a:pPr>
            <a:endParaRPr lang="zh-CN" altLang="en-US" sz="2400">
              <a:solidFill>
                <a:schemeClr val="bg1"/>
              </a:solidFill>
              <a:latin typeface="宋体" charset="-122"/>
            </a:endParaRPr>
          </a:p>
        </p:txBody>
      </p:sp>
      <p:sp>
        <p:nvSpPr>
          <p:cNvPr id="4" name="AutoShape 2"/>
          <p:cNvSpPr>
            <a:spLocks noChangeArrowheads="1"/>
          </p:cNvSpPr>
          <p:nvPr/>
        </p:nvSpPr>
        <p:spPr bwMode="auto">
          <a:xfrm>
            <a:off x="2000250" y="2143125"/>
            <a:ext cx="6450013" cy="3808413"/>
          </a:xfrm>
          <a:prstGeom prst="flowChartAlternateProcess">
            <a:avLst/>
          </a:prstGeom>
          <a:noFill/>
          <a:ln w="57150">
            <a:solidFill>
              <a:srgbClr val="00CCFF"/>
            </a:solidFill>
            <a:miter lim="800000"/>
          </a:ln>
          <a:effectLst/>
          <a:scene3d>
            <a:camera prst="legacyObliqueTopRight"/>
            <a:lightRig rig="legacyFlat3" dir="b"/>
          </a:scene3d>
          <a:sp3d extrusionH="430200" prstMaterial="legacyMatte">
            <a:bevelT w="13500" h="13500" prst="angle"/>
            <a:bevelB w="13500" h="13500" prst="angle"/>
            <a:extrusionClr>
              <a:srgbClr val="00CCFF"/>
            </a:extrusionClr>
          </a:sp3d>
        </p:spPr>
        <p:txBody>
          <a:bodyPr lIns="91431" tIns="45717" rIns="91431" bIns="45717" anchor="ctr">
            <a:flatTx/>
          </a:bodyPr>
          <a:lstStyle/>
          <a:p>
            <a:pPr>
              <a:lnSpc>
                <a:spcPct val="125000"/>
              </a:lnSpc>
              <a:defRPr/>
            </a:pPr>
            <a:r>
              <a:rPr lang="zh-CN" altLang="en-US" sz="2300">
                <a:latin typeface="黑体" pitchFamily="2" charset="-122"/>
                <a:ea typeface="黑体" pitchFamily="2" charset="-122"/>
              </a:rPr>
              <a:t>  </a:t>
            </a:r>
            <a:endParaRPr lang="zh-CN" altLang="en-US" sz="2300">
              <a:effectLst>
                <a:outerShdw blurRad="38100" dist="38100" dir="2700000" algn="tl">
                  <a:srgbClr val="C0C0C0"/>
                </a:outerShdw>
              </a:effectLst>
              <a:latin typeface="黑体" pitchFamily="2" charset="-122"/>
              <a:ea typeface="黑体" pitchFamily="2" charset="-122"/>
            </a:endParaRPr>
          </a:p>
        </p:txBody>
      </p:sp>
      <p:sp>
        <p:nvSpPr>
          <p:cNvPr id="5" name="Text Box 7"/>
          <p:cNvSpPr txBox="1">
            <a:spLocks noChangeArrowheads="1"/>
          </p:cNvSpPr>
          <p:nvPr/>
        </p:nvSpPr>
        <p:spPr bwMode="auto">
          <a:xfrm>
            <a:off x="2592388" y="2643188"/>
            <a:ext cx="6053137" cy="3024187"/>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marL="0" lvl="1">
              <a:lnSpc>
                <a:spcPct val="125000"/>
              </a:lnSpc>
              <a:spcBef>
                <a:spcPct val="50000"/>
              </a:spcBef>
              <a:defRPr/>
            </a:pPr>
            <a:r>
              <a:rPr lang="zh-CN" altLang="en-US" sz="3200" b="1" dirty="0">
                <a:latin typeface="+mj-ea"/>
                <a:ea typeface="+mj-ea"/>
              </a:rPr>
              <a:t>重大危险源不一定是重大隐患；</a:t>
            </a:r>
          </a:p>
          <a:p>
            <a:pPr marL="0" lvl="1">
              <a:lnSpc>
                <a:spcPct val="125000"/>
              </a:lnSpc>
              <a:spcBef>
                <a:spcPct val="50000"/>
              </a:spcBef>
              <a:defRPr/>
            </a:pPr>
            <a:r>
              <a:rPr lang="zh-CN" altLang="en-US" sz="3200" b="1" dirty="0">
                <a:latin typeface="+mj-ea"/>
                <a:ea typeface="+mj-ea"/>
              </a:rPr>
              <a:t>重大隐患不一定是重大风险；</a:t>
            </a:r>
          </a:p>
          <a:p>
            <a:pPr marL="0" lvl="1">
              <a:lnSpc>
                <a:spcPct val="125000"/>
              </a:lnSpc>
              <a:spcBef>
                <a:spcPct val="50000"/>
              </a:spcBef>
              <a:defRPr/>
            </a:pPr>
            <a:r>
              <a:rPr lang="zh-CN" altLang="en-US" sz="3200" b="1" dirty="0">
                <a:latin typeface="+mj-ea"/>
                <a:ea typeface="+mj-ea"/>
              </a:rPr>
              <a:t>小隐患会导致大灾难。</a:t>
            </a:r>
          </a:p>
          <a:p>
            <a:pPr marL="0" lvl="1">
              <a:lnSpc>
                <a:spcPct val="125000"/>
              </a:lnSpc>
              <a:spcBef>
                <a:spcPct val="50000"/>
              </a:spcBef>
              <a:defRPr/>
            </a:pPr>
            <a:endParaRPr lang="zh-CN" altLang="en-US" sz="2200" dirty="0">
              <a:latin typeface="宋体" pitchFamily="2" charset="-122"/>
              <a:ea typeface="宋体" pitchFamily="2" charset="-122"/>
            </a:endParaRPr>
          </a:p>
        </p:txBody>
      </p:sp>
      <p:pic>
        <p:nvPicPr>
          <p:cNvPr id="883716" name="Picture 14"/>
          <p:cNvPicPr>
            <a:picLocks noChangeAspect="1" noChangeArrowheads="1"/>
          </p:cNvPicPr>
          <p:nvPr/>
        </p:nvPicPr>
        <p:blipFill>
          <a:blip r:embed="rId2"/>
          <a:srcRect l="19812" t="38695" r="48854" b="15250"/>
          <a:stretch>
            <a:fillRect/>
          </a:stretch>
        </p:blipFill>
        <p:spPr bwMode="auto">
          <a:xfrm>
            <a:off x="200025" y="3863975"/>
            <a:ext cx="1528763" cy="1728788"/>
          </a:xfrm>
          <a:prstGeom prst="rect">
            <a:avLst/>
          </a:prstGeom>
          <a:noFill/>
          <a:ln w="9525">
            <a:noFill/>
            <a:miter lim="800000"/>
            <a:headEnd/>
            <a:tailEnd/>
          </a:ln>
        </p:spPr>
      </p:pic>
      <p:sp>
        <p:nvSpPr>
          <p:cNvPr id="7" name="Rectangle 15"/>
          <p:cNvSpPr>
            <a:spLocks noChangeArrowheads="1"/>
          </p:cNvSpPr>
          <p:nvPr/>
        </p:nvSpPr>
        <p:spPr bwMode="auto">
          <a:xfrm>
            <a:off x="642938" y="1071563"/>
            <a:ext cx="7777162" cy="719137"/>
          </a:xfrm>
          <a:prstGeom prst="rect">
            <a:avLst/>
          </a:prstGeom>
          <a:noFill/>
          <a:ln w="9525">
            <a:noFill/>
            <a:miter lim="800000"/>
          </a:ln>
          <a:effectLst/>
        </p:spPr>
        <p:txBody>
          <a:bodyPr lIns="91415" tIns="45707" rIns="91415" bIns="45707" anchor="ctr"/>
          <a:lstStyle/>
          <a:p>
            <a:pPr marL="914400" lvl="1" indent="-457200" algn="ctr">
              <a:lnSpc>
                <a:spcPct val="160000"/>
              </a:lnSpc>
              <a:buFont typeface="Wingdings" pitchFamily="2" charset="2"/>
              <a:buNone/>
              <a:defRPr/>
            </a:pPr>
            <a:r>
              <a:rPr lang="zh-CN" altLang="en-US" sz="4400" b="1" dirty="0">
                <a:solidFill>
                  <a:srgbClr val="FF0000"/>
                </a:solidFill>
                <a:effectLst>
                  <a:outerShdw blurRad="38100" dist="38100" dir="2700000" algn="tl">
                    <a:srgbClr val="C0C0C0"/>
                  </a:outerShdw>
                </a:effectLst>
                <a:latin typeface="+mj-ea"/>
                <a:ea typeface="+mj-ea"/>
              </a:rPr>
              <a:t>安全的本质是风险最小化</a:t>
            </a:r>
          </a:p>
        </p:txBody>
      </p:sp>
      <p:sp>
        <p:nvSpPr>
          <p:cNvPr id="883718" name="Line 16"/>
          <p:cNvSpPr>
            <a:spLocks noChangeShapeType="1"/>
          </p:cNvSpPr>
          <p:nvPr/>
        </p:nvSpPr>
        <p:spPr bwMode="auto">
          <a:xfrm>
            <a:off x="1855788" y="3422650"/>
            <a:ext cx="0" cy="2528888"/>
          </a:xfrm>
          <a:prstGeom prst="line">
            <a:avLst/>
          </a:prstGeom>
          <a:noFill/>
          <a:ln w="9525">
            <a:solidFill>
              <a:schemeClr val="tx1"/>
            </a:solidFill>
            <a:prstDash val="dash"/>
            <a:round/>
            <a:tailEnd type="triangle" w="med" len="med"/>
          </a:ln>
        </p:spPr>
        <p:txBody>
          <a:bodyPr wrap="none" anchor="ctr"/>
          <a:lstStyle/>
          <a:p>
            <a:endParaRPr lang="zh-CN" altLang="en-US"/>
          </a:p>
        </p:txBody>
      </p:sp>
      <p:sp>
        <p:nvSpPr>
          <p:cNvPr id="883719" name="Line 17"/>
          <p:cNvSpPr>
            <a:spLocks noChangeShapeType="1"/>
          </p:cNvSpPr>
          <p:nvPr/>
        </p:nvSpPr>
        <p:spPr bwMode="auto">
          <a:xfrm flipH="1" flipV="1">
            <a:off x="200025" y="3643313"/>
            <a:ext cx="1641475" cy="12700"/>
          </a:xfrm>
          <a:prstGeom prst="line">
            <a:avLst/>
          </a:prstGeom>
          <a:noFill/>
          <a:ln w="9525">
            <a:solidFill>
              <a:schemeClr val="tx1"/>
            </a:solidFill>
            <a:prstDash val="dash"/>
            <a:round/>
          </a:ln>
        </p:spPr>
        <p:txBody>
          <a:bodyPr wrap="none" anchor="ctr"/>
          <a:lstStyle/>
          <a:p>
            <a:endParaRPr lang="zh-CN" altLang="en-US"/>
          </a:p>
        </p:txBody>
      </p:sp>
      <p:sp>
        <p:nvSpPr>
          <p:cNvPr id="883720" name="Line 18"/>
          <p:cNvSpPr>
            <a:spLocks noChangeShapeType="1"/>
          </p:cNvSpPr>
          <p:nvPr/>
        </p:nvSpPr>
        <p:spPr bwMode="auto">
          <a:xfrm flipV="1">
            <a:off x="487363" y="1627188"/>
            <a:ext cx="0" cy="2025650"/>
          </a:xfrm>
          <a:prstGeom prst="line">
            <a:avLst/>
          </a:prstGeom>
          <a:noFill/>
          <a:ln w="9525">
            <a:solidFill>
              <a:schemeClr val="tx1"/>
            </a:solidFill>
            <a:prstDash val="dash"/>
            <a:round/>
          </a:ln>
        </p:spPr>
        <p:txBody>
          <a:bodyPr wrap="none" anchor="ctr"/>
          <a:lstStyle/>
          <a:p>
            <a:endParaRPr lang="zh-CN" altLang="en-US"/>
          </a:p>
        </p:txBody>
      </p:sp>
      <p:sp>
        <p:nvSpPr>
          <p:cNvPr id="11" name="Text Box 19"/>
          <p:cNvSpPr txBox="1">
            <a:spLocks noChangeArrowheads="1"/>
          </p:cNvSpPr>
          <p:nvPr/>
        </p:nvSpPr>
        <p:spPr bwMode="auto">
          <a:xfrm>
            <a:off x="631825" y="2351088"/>
            <a:ext cx="1354138" cy="485775"/>
          </a:xfrm>
          <a:prstGeom prst="rect">
            <a:avLst/>
          </a:prstGeom>
          <a:solidFill>
            <a:srgbClr val="C0C0C0"/>
          </a:solidFill>
          <a:ln w="9525">
            <a:noFill/>
            <a:prstDash val="sysDot"/>
            <a:miter lim="800000"/>
          </a:ln>
          <a:effectLst>
            <a:outerShdw dist="107763" dir="13500000" sx="125000" sy="125000" algn="br" rotWithShape="0">
              <a:srgbClr val="006699"/>
            </a:outerShdw>
          </a:effectLst>
        </p:spPr>
        <p:txBody>
          <a:bodyPr anchor="ctr"/>
          <a:lstStyle/>
          <a:p>
            <a:pPr algn="ctr">
              <a:spcBef>
                <a:spcPct val="50000"/>
              </a:spcBef>
              <a:defRPr/>
            </a:pPr>
            <a:r>
              <a:rPr lang="zh-CN" altLang="en-US" sz="2000" b="1" dirty="0">
                <a:solidFill>
                  <a:srgbClr val="FF0000"/>
                </a:solidFill>
                <a:effectLst>
                  <a:outerShdw blurRad="38100" dist="38100" dir="2700000" algn="tl">
                    <a:srgbClr val="C0C0C0"/>
                  </a:outerShdw>
                </a:effectLst>
                <a:latin typeface="+mj-ea"/>
                <a:ea typeface="+mj-ea"/>
              </a:rPr>
              <a:t>安全观</a:t>
            </a:r>
            <a:endParaRPr kumimoji="1" lang="zh-CN" altLang="en-US" sz="2000" b="1" i="1" dirty="0">
              <a:solidFill>
                <a:srgbClr val="FF0000"/>
              </a:solidFill>
              <a:latin typeface="+mj-ea"/>
              <a:ea typeface="+mj-ea"/>
            </a:endParaRPr>
          </a:p>
        </p:txBody>
      </p:sp>
      <p:pic>
        <p:nvPicPr>
          <p:cNvPr id="883722" name="Picture 35" descr="1"/>
          <p:cNvPicPr>
            <a:picLocks noChangeAspect="1" noChangeArrowheads="1"/>
          </p:cNvPicPr>
          <p:nvPr/>
        </p:nvPicPr>
        <p:blipFill>
          <a:blip r:embed="rId3">
            <a:lum bright="-6000" contrast="24000"/>
          </a:blip>
          <a:srcRect l="42606" t="64474" r="19473"/>
          <a:stretch>
            <a:fillRect/>
          </a:stretch>
        </p:blipFill>
        <p:spPr bwMode="auto">
          <a:xfrm>
            <a:off x="1765300" y="2651125"/>
            <a:ext cx="719138" cy="949325"/>
          </a:xfrm>
          <a:prstGeom prst="rect">
            <a:avLst/>
          </a:prstGeom>
          <a:noFill/>
          <a:ln w="9525">
            <a:noFill/>
            <a:miter lim="800000"/>
            <a:headEnd/>
            <a:tailEnd/>
          </a:ln>
        </p:spPr>
      </p:pic>
      <p:pic>
        <p:nvPicPr>
          <p:cNvPr id="883723" name="Picture 35" descr="1"/>
          <p:cNvPicPr>
            <a:picLocks noChangeAspect="1" noChangeArrowheads="1"/>
          </p:cNvPicPr>
          <p:nvPr/>
        </p:nvPicPr>
        <p:blipFill>
          <a:blip r:embed="rId3">
            <a:lum bright="-6000" contrast="24000"/>
          </a:blip>
          <a:srcRect l="42606" t="64474" r="19473"/>
          <a:stretch>
            <a:fillRect/>
          </a:stretch>
        </p:blipFill>
        <p:spPr bwMode="auto">
          <a:xfrm>
            <a:off x="1806575" y="4429125"/>
            <a:ext cx="719138" cy="949325"/>
          </a:xfrm>
          <a:prstGeom prst="rect">
            <a:avLst/>
          </a:prstGeom>
          <a:noFill/>
          <a:ln w="9525">
            <a:noFill/>
            <a:miter lim="800000"/>
            <a:headEnd/>
            <a:tailEnd/>
          </a:ln>
        </p:spPr>
      </p:pic>
      <p:pic>
        <p:nvPicPr>
          <p:cNvPr id="883724" name="Picture 35" descr="1"/>
          <p:cNvPicPr>
            <a:picLocks noChangeAspect="1" noChangeArrowheads="1"/>
          </p:cNvPicPr>
          <p:nvPr/>
        </p:nvPicPr>
        <p:blipFill>
          <a:blip r:embed="rId3">
            <a:lum bright="-6000" contrast="24000"/>
          </a:blip>
          <a:srcRect l="42606" t="64474" r="19473"/>
          <a:stretch>
            <a:fillRect/>
          </a:stretch>
        </p:blipFill>
        <p:spPr bwMode="auto">
          <a:xfrm>
            <a:off x="1735138" y="3500438"/>
            <a:ext cx="719137" cy="949325"/>
          </a:xfrm>
          <a:prstGeom prst="rect">
            <a:avLst/>
          </a:prstGeom>
          <a:noFill/>
          <a:ln w="9525">
            <a:noFill/>
            <a:miter lim="800000"/>
            <a:headEnd/>
            <a:tailEnd/>
          </a:ln>
        </p:spPr>
      </p:pic>
      <p:sp>
        <p:nvSpPr>
          <p:cNvPr id="14" name="Rectangle 2"/>
          <p:cNvSpPr txBox="1">
            <a:spLocks noChangeArrowheads="1"/>
          </p:cNvSpPr>
          <p:nvPr/>
        </p:nvSpPr>
        <p:spPr bwMode="auto">
          <a:xfrm>
            <a:off x="642910" y="0"/>
            <a:ext cx="8286808"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36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隐患排查治理重要性</a:t>
            </a:r>
          </a:p>
        </p:txBody>
      </p:sp>
      <p:sp>
        <p:nvSpPr>
          <p:cNvPr id="2"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p:cNvSpPr/>
          <p:nvPr/>
        </p:nvSpPr>
        <p:spPr>
          <a:xfrm>
            <a:off x="3487738" y="1428750"/>
            <a:ext cx="1428750" cy="2428875"/>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1"/>
          <a:lstStyle/>
          <a:p>
            <a:pPr algn="ctr">
              <a:defRPr/>
            </a:pPr>
            <a:r>
              <a:rPr lang="zh-CN" altLang="en-US">
                <a:solidFill>
                  <a:schemeClr val="tx1"/>
                </a:solidFill>
                <a:latin typeface="黑体" pitchFamily="2" charset="-122"/>
              </a:rPr>
              <a:t>发生事故</a:t>
            </a:r>
            <a:endParaRPr lang="ja-JP" altLang="en-US">
              <a:solidFill>
                <a:schemeClr val="tx1"/>
              </a:solidFill>
              <a:latin typeface="黑体" pitchFamily="2" charset="-122"/>
              <a:ea typeface="黑体" pitchFamily="2" charset="-122"/>
            </a:endParaRPr>
          </a:p>
        </p:txBody>
      </p:sp>
      <p:sp>
        <p:nvSpPr>
          <p:cNvPr id="61" name="正方形/長方形 60"/>
          <p:cNvSpPr/>
          <p:nvPr/>
        </p:nvSpPr>
        <p:spPr>
          <a:xfrm>
            <a:off x="6130925" y="1428750"/>
            <a:ext cx="2571750" cy="4421188"/>
          </a:xfrm>
          <a:prstGeom prst="rect">
            <a:avLst/>
          </a:prstGeom>
          <a:solidFill>
            <a:srgbClr val="E1FC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1"/>
          <a:lstStyle/>
          <a:p>
            <a:pPr algn="ctr">
              <a:defRPr/>
            </a:pPr>
            <a:r>
              <a:rPr lang="zh-CN" altLang="en-US" sz="3200">
                <a:solidFill>
                  <a:schemeClr val="tx1"/>
                </a:solidFill>
                <a:latin typeface="黑体" pitchFamily="2" charset="-122"/>
              </a:rPr>
              <a:t>事故结果</a:t>
            </a:r>
            <a:endParaRPr lang="ja-JP" altLang="en-US" sz="3200">
              <a:solidFill>
                <a:schemeClr val="tx1"/>
              </a:solidFill>
              <a:latin typeface="黑体" pitchFamily="2" charset="-122"/>
              <a:ea typeface="黑体" pitchFamily="2" charset="-122"/>
            </a:endParaRPr>
          </a:p>
        </p:txBody>
      </p:sp>
      <p:sp>
        <p:nvSpPr>
          <p:cNvPr id="884739" name="AutoShape 23"/>
          <p:cNvSpPr>
            <a:spLocks noChangeArrowheads="1"/>
          </p:cNvSpPr>
          <p:nvPr/>
        </p:nvSpPr>
        <p:spPr bwMode="auto">
          <a:xfrm>
            <a:off x="2844800" y="2071688"/>
            <a:ext cx="2214563" cy="1857375"/>
          </a:xfrm>
          <a:prstGeom prst="roundRect">
            <a:avLst>
              <a:gd name="adj" fmla="val 65"/>
            </a:avLst>
          </a:prstGeom>
          <a:solidFill>
            <a:srgbClr val="FFFF99">
              <a:alpha val="34901"/>
            </a:srgbClr>
          </a:solidFill>
          <a:ln w="12700">
            <a:solidFill>
              <a:schemeClr val="tx1"/>
            </a:solidFill>
            <a:prstDash val="dash"/>
            <a:miter lim="800000"/>
          </a:ln>
        </p:spPr>
        <p:txBody>
          <a:bodyPr wrap="none" lIns="82945" tIns="41473" rIns="82945" bIns="41473" anchor="ctr"/>
          <a:lstStyle/>
          <a:p>
            <a:endParaRPr lang="ja-JP" altLang="en-US">
              <a:latin typeface="黑体" pitchFamily="2" charset="-122"/>
              <a:ea typeface="黑体" pitchFamily="2" charset="-122"/>
            </a:endParaRPr>
          </a:p>
        </p:txBody>
      </p:sp>
      <p:sp>
        <p:nvSpPr>
          <p:cNvPr id="884740" name="AutoShape 26"/>
          <p:cNvSpPr>
            <a:spLocks noChangeArrowheads="1"/>
          </p:cNvSpPr>
          <p:nvPr/>
        </p:nvSpPr>
        <p:spPr bwMode="auto">
          <a:xfrm>
            <a:off x="3487738" y="2000250"/>
            <a:ext cx="1428750" cy="3714750"/>
          </a:xfrm>
          <a:prstGeom prst="roundRect">
            <a:avLst>
              <a:gd name="adj" fmla="val 0"/>
            </a:avLst>
          </a:prstGeom>
          <a:solidFill>
            <a:srgbClr val="0047FF">
              <a:alpha val="14902"/>
            </a:srgbClr>
          </a:solidFill>
          <a:ln w="12700">
            <a:solidFill>
              <a:schemeClr val="tx1"/>
            </a:solidFill>
            <a:prstDash val="dash"/>
            <a:miter lim="800000"/>
          </a:ln>
        </p:spPr>
        <p:txBody>
          <a:bodyPr wrap="none" lIns="82945" tIns="41473" rIns="82945" bIns="41473" anchor="ctr"/>
          <a:lstStyle/>
          <a:p>
            <a:endParaRPr lang="ja-JP" altLang="en-US">
              <a:latin typeface="黑体" pitchFamily="2" charset="-122"/>
              <a:ea typeface="黑体" pitchFamily="2" charset="-122"/>
            </a:endParaRPr>
          </a:p>
        </p:txBody>
      </p:sp>
      <p:sp>
        <p:nvSpPr>
          <p:cNvPr id="884741" name="AutoShape 19"/>
          <p:cNvSpPr>
            <a:spLocks noChangeArrowheads="1"/>
          </p:cNvSpPr>
          <p:nvPr/>
        </p:nvSpPr>
        <p:spPr bwMode="auto">
          <a:xfrm>
            <a:off x="1050925" y="4929188"/>
            <a:ext cx="1436688" cy="642937"/>
          </a:xfrm>
          <a:prstGeom prst="roundRect">
            <a:avLst>
              <a:gd name="adj" fmla="val 218"/>
            </a:avLst>
          </a:prstGeom>
          <a:solidFill>
            <a:srgbClr val="FFD1D1"/>
          </a:solidFill>
          <a:ln w="36000">
            <a:solidFill>
              <a:srgbClr val="FF8181"/>
            </a:solidFill>
            <a:miter lim="800000"/>
          </a:ln>
        </p:spPr>
        <p:txBody>
          <a:bodyPr wrap="none" lIns="82945" tIns="41473" rIns="82945" bIns="41473" anchor="ctr"/>
          <a:lstStyle/>
          <a:p>
            <a:r>
              <a:rPr lang="en-GB">
                <a:solidFill>
                  <a:srgbClr val="000000"/>
                </a:solidFill>
                <a:latin typeface="黑体" pitchFamily="2" charset="-122"/>
                <a:ea typeface="黑体" pitchFamily="2" charset="-122"/>
              </a:rPr>
              <a:t>不安全行为</a:t>
            </a:r>
            <a:endParaRPr lang="ja-JP" altLang="en-US">
              <a:latin typeface="黑体" pitchFamily="2" charset="-122"/>
              <a:ea typeface="黑体" pitchFamily="2" charset="-122"/>
            </a:endParaRPr>
          </a:p>
        </p:txBody>
      </p:sp>
      <p:sp>
        <p:nvSpPr>
          <p:cNvPr id="8" name="AutoShape 18"/>
          <p:cNvSpPr>
            <a:spLocks noChangeArrowheads="1"/>
          </p:cNvSpPr>
          <p:nvPr/>
        </p:nvSpPr>
        <p:spPr bwMode="auto">
          <a:xfrm>
            <a:off x="987425" y="2500313"/>
            <a:ext cx="1436688" cy="642937"/>
          </a:xfrm>
          <a:prstGeom prst="roundRect">
            <a:avLst>
              <a:gd name="adj" fmla="val 218"/>
            </a:avLst>
          </a:prstGeom>
          <a:solidFill>
            <a:schemeClr val="accent5">
              <a:lumMod val="40000"/>
              <a:lumOff val="60000"/>
            </a:schemeClr>
          </a:solidFill>
          <a:ln w="36000">
            <a:solidFill>
              <a:srgbClr val="0000FF"/>
            </a:solidFill>
            <a:miter lim="800000"/>
          </a:ln>
          <a:effectLst/>
        </p:spPr>
        <p:txBody>
          <a:bodyPr wrap="none" lIns="82945" tIns="41473" rIns="82945" bIns="41473" anchor="ctr"/>
          <a:lstStyle/>
          <a:p>
            <a:pPr>
              <a:defRPr/>
            </a:pPr>
            <a:r>
              <a:rPr lang="en-GB">
                <a:solidFill>
                  <a:srgbClr val="000000"/>
                </a:solidFill>
                <a:latin typeface="黑体" pitchFamily="2" charset="-122"/>
                <a:ea typeface="黑体" pitchFamily="2" charset="-122"/>
              </a:rPr>
              <a:t>不安全状态</a:t>
            </a:r>
          </a:p>
        </p:txBody>
      </p:sp>
      <p:grpSp>
        <p:nvGrpSpPr>
          <p:cNvPr id="884743" name="Group 3"/>
          <p:cNvGrpSpPr/>
          <p:nvPr/>
        </p:nvGrpSpPr>
        <p:grpSpPr bwMode="auto">
          <a:xfrm>
            <a:off x="3559175" y="2143125"/>
            <a:ext cx="1304925" cy="1403350"/>
            <a:chOff x="4547" y="1485"/>
            <a:chExt cx="783" cy="876"/>
          </a:xfrm>
        </p:grpSpPr>
        <p:sp>
          <p:nvSpPr>
            <p:cNvPr id="884760" name="AutoShape 4"/>
            <p:cNvSpPr>
              <a:spLocks noChangeArrowheads="1"/>
            </p:cNvSpPr>
            <p:nvPr/>
          </p:nvSpPr>
          <p:spPr bwMode="auto">
            <a:xfrm>
              <a:off x="4547" y="1485"/>
              <a:ext cx="783" cy="876"/>
            </a:xfrm>
            <a:prstGeom prst="diamond">
              <a:avLst/>
            </a:prstGeom>
            <a:solidFill>
              <a:srgbClr val="FFFFFF"/>
            </a:solidFill>
            <a:ln w="9360">
              <a:solidFill>
                <a:srgbClr val="000000"/>
              </a:solidFill>
              <a:miter lim="800000"/>
            </a:ln>
          </p:spPr>
          <p:txBody>
            <a:bodyPr wrap="none" anchor="ctr"/>
            <a:lstStyle/>
            <a:p>
              <a:endParaRPr lang="ja-JP" altLang="en-US">
                <a:latin typeface="黑体" pitchFamily="2" charset="-122"/>
                <a:ea typeface="黑体" pitchFamily="2" charset="-122"/>
              </a:endParaRPr>
            </a:p>
          </p:txBody>
        </p:sp>
        <p:sp>
          <p:nvSpPr>
            <p:cNvPr id="884761" name="Text Box 5"/>
            <p:cNvSpPr txBox="1">
              <a:spLocks noChangeArrowheads="1"/>
            </p:cNvSpPr>
            <p:nvPr/>
          </p:nvSpPr>
          <p:spPr bwMode="auto">
            <a:xfrm>
              <a:off x="4547" y="1708"/>
              <a:ext cx="758" cy="405"/>
            </a:xfrm>
            <a:prstGeom prst="rect">
              <a:avLst/>
            </a:prstGeom>
            <a:noFill/>
            <a:ln w="9525">
              <a:noFill/>
              <a:round/>
            </a:ln>
          </p:spPr>
          <p:txBody>
            <a:bodyPr lIns="90000" tIns="46800" rIns="90000" bIns="46800">
              <a:spAutoFit/>
            </a:bodyPr>
            <a:lstStyle/>
            <a:p>
              <a:pPr algn="ctr" defTabSz="-635">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a:solidFill>
                    <a:srgbClr val="000000"/>
                  </a:solidFill>
                  <a:latin typeface="黑体" pitchFamily="2" charset="-122"/>
                  <a:ea typeface="黑体" pitchFamily="2" charset="-122"/>
                </a:rPr>
                <a:t>事故</a:t>
              </a:r>
              <a:endParaRPr lang="en-GB" altLang="zh-CN">
                <a:solidFill>
                  <a:srgbClr val="000000"/>
                </a:solidFill>
                <a:latin typeface="黑体" pitchFamily="2" charset="-122"/>
                <a:ea typeface="黑体" pitchFamily="2" charset="-122"/>
              </a:endParaRPr>
            </a:p>
            <a:p>
              <a:pPr algn="ctr" defTabSz="-635">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altLang="ja-JP">
                  <a:solidFill>
                    <a:srgbClr val="000000"/>
                  </a:solidFill>
                  <a:latin typeface="黑体" pitchFamily="2" charset="-122"/>
                  <a:ea typeface="黑体" pitchFamily="2" charset="-122"/>
                </a:rPr>
                <a:t>(</a:t>
              </a:r>
              <a:r>
                <a:rPr lang="zh-CN" altLang="en-GB">
                  <a:solidFill>
                    <a:srgbClr val="000000"/>
                  </a:solidFill>
                  <a:latin typeface="黑体" pitchFamily="2" charset="-122"/>
                  <a:ea typeface="黑体" pitchFamily="2" charset="-122"/>
                </a:rPr>
                <a:t>事件</a:t>
              </a:r>
              <a:r>
                <a:rPr lang="en-GB" altLang="ja-JP">
                  <a:solidFill>
                    <a:srgbClr val="000000"/>
                  </a:solidFill>
                  <a:latin typeface="黑体" pitchFamily="2" charset="-122"/>
                  <a:ea typeface="黑体" pitchFamily="2" charset="-122"/>
                </a:rPr>
                <a:t>)</a:t>
              </a:r>
            </a:p>
          </p:txBody>
        </p:sp>
      </p:grpSp>
      <p:sp>
        <p:nvSpPr>
          <p:cNvPr id="884744" name="Text Box 22"/>
          <p:cNvSpPr txBox="1">
            <a:spLocks noChangeArrowheads="1"/>
          </p:cNvSpPr>
          <p:nvPr/>
        </p:nvSpPr>
        <p:spPr bwMode="auto">
          <a:xfrm>
            <a:off x="4416425" y="3086100"/>
            <a:ext cx="500063" cy="684213"/>
          </a:xfrm>
          <a:prstGeom prst="rect">
            <a:avLst/>
          </a:prstGeom>
          <a:noFill/>
          <a:ln w="9525">
            <a:noFill/>
            <a:round/>
          </a:ln>
        </p:spPr>
        <p:txBody>
          <a:bodyPr lIns="65311" tIns="91436" rIns="65311" bIns="24492" anchor="ctr" anchorCtr="1">
            <a:spAutoFit/>
          </a:bodyPr>
          <a:lstStyle/>
          <a:p>
            <a:pPr defTabSz="-635">
              <a:lnSpc>
                <a:spcPct val="93000"/>
              </a:lnSpc>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sz="2000">
                <a:solidFill>
                  <a:srgbClr val="000000"/>
                </a:solidFill>
                <a:latin typeface="黑体" pitchFamily="2" charset="-122"/>
                <a:ea typeface="黑体" pitchFamily="2" charset="-122"/>
              </a:rPr>
              <a:t>接</a:t>
            </a:r>
          </a:p>
          <a:p>
            <a:pPr defTabSz="-635">
              <a:lnSpc>
                <a:spcPct val="93000"/>
              </a:lnSpc>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sz="2000">
                <a:solidFill>
                  <a:srgbClr val="000000"/>
                </a:solidFill>
                <a:latin typeface="黑体" pitchFamily="2" charset="-122"/>
                <a:ea typeface="黑体" pitchFamily="2" charset="-122"/>
              </a:rPr>
              <a:t>触</a:t>
            </a:r>
          </a:p>
        </p:txBody>
      </p:sp>
      <p:sp>
        <p:nvSpPr>
          <p:cNvPr id="884745" name="Text Box 24"/>
          <p:cNvSpPr txBox="1">
            <a:spLocks noChangeArrowheads="1"/>
          </p:cNvSpPr>
          <p:nvPr/>
        </p:nvSpPr>
        <p:spPr bwMode="auto">
          <a:xfrm>
            <a:off x="3702050" y="4929188"/>
            <a:ext cx="1006475" cy="665162"/>
          </a:xfrm>
          <a:prstGeom prst="rect">
            <a:avLst/>
          </a:prstGeom>
          <a:solidFill>
            <a:srgbClr val="CCFFFF"/>
          </a:solidFill>
          <a:ln w="12600">
            <a:solidFill>
              <a:srgbClr val="000000"/>
            </a:solidFill>
            <a:miter lim="800000"/>
          </a:ln>
        </p:spPr>
        <p:txBody>
          <a:bodyPr lIns="81639" tIns="42452" rIns="81639" bIns="42452">
            <a:spAutoFit/>
          </a:bodyPr>
          <a:lstStyle/>
          <a:p>
            <a:pPr algn="ctr" defTabSz="-635">
              <a:lnSpc>
                <a:spcPct val="93000"/>
              </a:lnSpc>
              <a:spcBef>
                <a:spcPts val="800"/>
              </a:spcBef>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sz="4000">
                <a:solidFill>
                  <a:srgbClr val="000000"/>
                </a:solidFill>
                <a:latin typeface="黑体" pitchFamily="2" charset="-122"/>
                <a:ea typeface="黑体" pitchFamily="2" charset="-122"/>
              </a:rPr>
              <a:t>人</a:t>
            </a:r>
          </a:p>
        </p:txBody>
      </p:sp>
      <p:sp>
        <p:nvSpPr>
          <p:cNvPr id="884746" name="Text Box 30"/>
          <p:cNvSpPr txBox="1">
            <a:spLocks noChangeArrowheads="1"/>
          </p:cNvSpPr>
          <p:nvPr/>
        </p:nvSpPr>
        <p:spPr bwMode="auto">
          <a:xfrm>
            <a:off x="2844800" y="3286125"/>
            <a:ext cx="714375" cy="414338"/>
          </a:xfrm>
          <a:prstGeom prst="rect">
            <a:avLst/>
          </a:prstGeom>
          <a:noFill/>
          <a:ln w="9525">
            <a:noFill/>
            <a:round/>
          </a:ln>
        </p:spPr>
        <p:txBody>
          <a:bodyPr lIns="72000" tIns="100800" rIns="72000" bIns="27000" anchor="ctr" anchorCtr="1">
            <a:spAutoFit/>
          </a:bodyPr>
          <a:lstStyle/>
          <a:p>
            <a:pPr defTabSz="-635">
              <a:lnSpc>
                <a:spcPct val="93000"/>
              </a:lnSpc>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en-GB" sz="2000">
                <a:solidFill>
                  <a:srgbClr val="000000"/>
                </a:solidFill>
                <a:latin typeface="黑体" pitchFamily="2" charset="-122"/>
                <a:ea typeface="黑体" pitchFamily="2" charset="-122"/>
              </a:rPr>
              <a:t>物体</a:t>
            </a:r>
          </a:p>
        </p:txBody>
      </p:sp>
      <p:cxnSp>
        <p:nvCxnSpPr>
          <p:cNvPr id="19" name="直線矢印コネクタ 18"/>
          <p:cNvCxnSpPr>
            <a:stCxn id="884741" idx="3"/>
            <a:endCxn id="884745" idx="1"/>
          </p:cNvCxnSpPr>
          <p:nvPr/>
        </p:nvCxnSpPr>
        <p:spPr>
          <a:xfrm>
            <a:off x="2505075" y="5251450"/>
            <a:ext cx="1196975" cy="11113"/>
          </a:xfrm>
          <a:prstGeom prst="straightConnector1">
            <a:avLst/>
          </a:prstGeom>
          <a:ln w="76200" cmpd="dbl">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8" idx="3"/>
          </p:cNvCxnSpPr>
          <p:nvPr/>
        </p:nvCxnSpPr>
        <p:spPr>
          <a:xfrm>
            <a:off x="2441575" y="2822575"/>
            <a:ext cx="1117600" cy="22225"/>
          </a:xfrm>
          <a:prstGeom prst="straightConnector1">
            <a:avLst/>
          </a:prstGeom>
          <a:ln w="76200" cmpd="dbl">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23" name="下矢印 22"/>
          <p:cNvSpPr/>
          <p:nvPr/>
        </p:nvSpPr>
        <p:spPr>
          <a:xfrm>
            <a:off x="1416050" y="4286250"/>
            <a:ext cx="536575" cy="642938"/>
          </a:xfrm>
          <a:prstGeom prst="downArrow">
            <a:avLst/>
          </a:prstGeom>
          <a:solidFill>
            <a:srgbClr val="FFD1D1"/>
          </a:solidFill>
          <a:ln>
            <a:solidFill>
              <a:srgbClr val="FF818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latin typeface="黑体" pitchFamily="2" charset="-122"/>
              <a:ea typeface="黑体" pitchFamily="2" charset="-122"/>
            </a:endParaRPr>
          </a:p>
        </p:txBody>
      </p:sp>
      <p:sp>
        <p:nvSpPr>
          <p:cNvPr id="884750" name="下矢印 23"/>
          <p:cNvSpPr>
            <a:spLocks noChangeArrowheads="1"/>
          </p:cNvSpPr>
          <p:nvPr/>
        </p:nvSpPr>
        <p:spPr bwMode="auto">
          <a:xfrm rot="10800000">
            <a:off x="1416050" y="3214688"/>
            <a:ext cx="536575" cy="642937"/>
          </a:xfrm>
          <a:prstGeom prst="downArrow">
            <a:avLst>
              <a:gd name="adj1" fmla="val 50000"/>
              <a:gd name="adj2" fmla="val 49998"/>
            </a:avLst>
          </a:prstGeom>
          <a:solidFill>
            <a:schemeClr val="accent1"/>
          </a:solidFill>
          <a:ln w="25400" algn="ctr">
            <a:solidFill>
              <a:srgbClr val="89A4A7"/>
            </a:solidFill>
            <a:miter lim="800000"/>
          </a:ln>
        </p:spPr>
        <p:txBody>
          <a:bodyPr rot="10800000" anchor="ctr"/>
          <a:lstStyle/>
          <a:p>
            <a:pPr algn="ctr"/>
            <a:endParaRPr lang="ja-JP" altLang="en-US">
              <a:solidFill>
                <a:srgbClr val="FFFFFF"/>
              </a:solidFill>
              <a:latin typeface="黑体" pitchFamily="2" charset="-122"/>
              <a:ea typeface="黑体" pitchFamily="2" charset="-122"/>
            </a:endParaRPr>
          </a:p>
        </p:txBody>
      </p:sp>
      <p:sp>
        <p:nvSpPr>
          <p:cNvPr id="884751" name="Text Box 13"/>
          <p:cNvSpPr txBox="1">
            <a:spLocks noChangeArrowheads="1"/>
          </p:cNvSpPr>
          <p:nvPr/>
        </p:nvSpPr>
        <p:spPr bwMode="auto">
          <a:xfrm>
            <a:off x="915988" y="3714750"/>
            <a:ext cx="1857375" cy="642938"/>
          </a:xfrm>
          <a:prstGeom prst="rect">
            <a:avLst/>
          </a:prstGeom>
          <a:solidFill>
            <a:schemeClr val="bg1"/>
          </a:solidFill>
          <a:ln w="9525">
            <a:noFill/>
            <a:round/>
          </a:ln>
        </p:spPr>
        <p:txBody>
          <a:bodyPr lIns="81639" tIns="42452" rIns="81639" bIns="42452" anchor="ctr"/>
          <a:lstStyle/>
          <a:p>
            <a:pPr defTabSz="-635">
              <a:lnSpc>
                <a:spcPct val="93000"/>
              </a:lnSpc>
              <a:tabLst>
                <a:tab pos="0" algn="l"/>
                <a:tab pos="404495" algn="l"/>
                <a:tab pos="812800" algn="l"/>
                <a:tab pos="1220470" algn="l"/>
                <a:tab pos="1626870" algn="l"/>
                <a:tab pos="2035175" algn="l"/>
                <a:tab pos="2442845" algn="l"/>
                <a:tab pos="2851150" algn="l"/>
                <a:tab pos="3257550" algn="l"/>
                <a:tab pos="3665220" algn="l"/>
                <a:tab pos="4073525" algn="l"/>
                <a:tab pos="4479925" algn="l"/>
                <a:tab pos="4887595" algn="l"/>
                <a:tab pos="5295900" algn="l"/>
                <a:tab pos="5703570" algn="l"/>
                <a:tab pos="6109970" algn="l"/>
                <a:tab pos="6518275" algn="l"/>
                <a:tab pos="6925945" algn="l"/>
                <a:tab pos="7332345" algn="l"/>
                <a:tab pos="7740650" algn="l"/>
                <a:tab pos="8148320" algn="l"/>
              </a:tabLst>
            </a:pPr>
            <a:r>
              <a:rPr lang="zh-CN" altLang="en-GB" sz="1600">
                <a:solidFill>
                  <a:srgbClr val="000000"/>
                </a:solidFill>
                <a:latin typeface="黑体" pitchFamily="2" charset="-122"/>
                <a:ea typeface="黑体" pitchFamily="2" charset="-122"/>
              </a:rPr>
              <a:t>安全管理缺陷</a:t>
            </a:r>
          </a:p>
        </p:txBody>
      </p:sp>
      <p:cxnSp>
        <p:nvCxnSpPr>
          <p:cNvPr id="884752" name="直線矢印コネクタ 25"/>
          <p:cNvCxnSpPr>
            <a:cxnSpLocks noChangeShapeType="1"/>
            <a:stCxn id="884745" idx="0"/>
          </p:cNvCxnSpPr>
          <p:nvPr/>
        </p:nvCxnSpPr>
        <p:spPr bwMode="auto">
          <a:xfrm flipV="1">
            <a:off x="4205288" y="3546475"/>
            <a:ext cx="6350" cy="1382713"/>
          </a:xfrm>
          <a:prstGeom prst="straightConnector1">
            <a:avLst/>
          </a:prstGeom>
          <a:noFill/>
          <a:ln w="76200" cmpd="dbl" algn="ctr">
            <a:solidFill>
              <a:schemeClr val="tx1"/>
            </a:solidFill>
            <a:round/>
            <a:tailEnd type="stealth" w="med" len="med"/>
          </a:ln>
        </p:spPr>
      </p:cxnSp>
      <p:sp>
        <p:nvSpPr>
          <p:cNvPr id="57" name="角丸四角形 56"/>
          <p:cNvSpPr/>
          <p:nvPr/>
        </p:nvSpPr>
        <p:spPr>
          <a:xfrm>
            <a:off x="6345238" y="2214563"/>
            <a:ext cx="2214562" cy="35718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chemeClr val="tx1"/>
                </a:solidFill>
                <a:latin typeface="黑体" pitchFamily="2" charset="-122"/>
              </a:rPr>
              <a:t>死亡事故</a:t>
            </a:r>
            <a:endParaRPr lang="en-US" altLang="ja-JP">
              <a:solidFill>
                <a:schemeClr val="tx1"/>
              </a:solidFill>
              <a:latin typeface="黑体" pitchFamily="2" charset="-122"/>
              <a:ea typeface="黑体" pitchFamily="2" charset="-122"/>
            </a:endParaRPr>
          </a:p>
        </p:txBody>
      </p:sp>
      <p:sp>
        <p:nvSpPr>
          <p:cNvPr id="58" name="角丸四角形 57"/>
          <p:cNvSpPr/>
          <p:nvPr/>
        </p:nvSpPr>
        <p:spPr>
          <a:xfrm>
            <a:off x="6345238" y="3143250"/>
            <a:ext cx="2214562" cy="1000125"/>
          </a:xfrm>
          <a:prstGeom prst="roundRect">
            <a:avLst/>
          </a:prstGeom>
          <a:solidFill>
            <a:srgbClr val="FFD9D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chemeClr val="tx1"/>
                </a:solidFill>
                <a:latin typeface="黑体" pitchFamily="2" charset="-122"/>
              </a:rPr>
              <a:t>轻伤事故</a:t>
            </a:r>
            <a:endParaRPr lang="ja-JP" altLang="en-US">
              <a:solidFill>
                <a:schemeClr val="tx1"/>
              </a:solidFill>
              <a:latin typeface="黑体" pitchFamily="2" charset="-122"/>
              <a:ea typeface="黑体" pitchFamily="2" charset="-122"/>
            </a:endParaRPr>
          </a:p>
        </p:txBody>
      </p:sp>
      <p:sp>
        <p:nvSpPr>
          <p:cNvPr id="59" name="角丸四角形 58"/>
          <p:cNvSpPr/>
          <p:nvPr/>
        </p:nvSpPr>
        <p:spPr>
          <a:xfrm>
            <a:off x="6345238" y="4214813"/>
            <a:ext cx="2214562" cy="1500187"/>
          </a:xfrm>
          <a:prstGeom prst="roundRect">
            <a:avLst/>
          </a:prstGeom>
          <a:solidFill>
            <a:srgbClr val="FFF7F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chemeClr val="tx1"/>
                </a:solidFill>
                <a:latin typeface="黑体" pitchFamily="2" charset="-122"/>
              </a:rPr>
              <a:t>未发生</a:t>
            </a:r>
          </a:p>
          <a:p>
            <a:pPr algn="ctr">
              <a:defRPr/>
            </a:pPr>
            <a:r>
              <a:rPr lang="zh-CN" altLang="en-US">
                <a:solidFill>
                  <a:schemeClr val="tx1"/>
                </a:solidFill>
                <a:latin typeface="黑体" pitchFamily="2" charset="-122"/>
              </a:rPr>
              <a:t>人员伤亡的事故</a:t>
            </a:r>
            <a:endParaRPr lang="en-US" altLang="ja-JP">
              <a:solidFill>
                <a:schemeClr val="tx1"/>
              </a:solidFill>
              <a:latin typeface="黑体" pitchFamily="2" charset="-122"/>
              <a:ea typeface="黑体" pitchFamily="2" charset="-122"/>
            </a:endParaRPr>
          </a:p>
        </p:txBody>
      </p:sp>
      <p:sp>
        <p:nvSpPr>
          <p:cNvPr id="60" name="角丸四角形 59"/>
          <p:cNvSpPr/>
          <p:nvPr/>
        </p:nvSpPr>
        <p:spPr>
          <a:xfrm>
            <a:off x="6345238" y="2643188"/>
            <a:ext cx="2214562" cy="428625"/>
          </a:xfrm>
          <a:prstGeom prst="roundRect">
            <a:avLst/>
          </a:prstGeom>
          <a:solidFill>
            <a:srgbClr val="FFA7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chemeClr val="tx1"/>
                </a:solidFill>
                <a:latin typeface="黑体" pitchFamily="2" charset="-122"/>
              </a:rPr>
              <a:t>重伤事故</a:t>
            </a:r>
            <a:endParaRPr lang="ja-JP" altLang="en-US">
              <a:solidFill>
                <a:schemeClr val="tx1"/>
              </a:solidFill>
              <a:latin typeface="黑体" pitchFamily="2" charset="-122"/>
              <a:ea typeface="黑体" pitchFamily="2" charset="-122"/>
            </a:endParaRPr>
          </a:p>
        </p:txBody>
      </p:sp>
      <p:sp>
        <p:nvSpPr>
          <p:cNvPr id="63" name="右矢印 62"/>
          <p:cNvSpPr/>
          <p:nvPr/>
        </p:nvSpPr>
        <p:spPr>
          <a:xfrm>
            <a:off x="4987925" y="1643063"/>
            <a:ext cx="1071563" cy="357187"/>
          </a:xfrm>
          <a:prstGeom prst="righ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latin typeface="黑体" pitchFamily="2" charset="-122"/>
              <a:ea typeface="黑体" pitchFamily="2" charset="-122"/>
            </a:endParaRPr>
          </a:p>
        </p:txBody>
      </p:sp>
      <p:sp>
        <p:nvSpPr>
          <p:cNvPr id="64" name="テキスト ボックス 63"/>
          <p:cNvSpPr txBox="1"/>
          <p:nvPr/>
        </p:nvSpPr>
        <p:spPr>
          <a:xfrm>
            <a:off x="5273675" y="2500313"/>
            <a:ext cx="642938" cy="1357312"/>
          </a:xfrm>
          <a:prstGeom prst="rect">
            <a:avLst/>
          </a:prstGeom>
          <a:solidFill>
            <a:schemeClr val="accent2">
              <a:lumMod val="20000"/>
              <a:lumOff val="80000"/>
            </a:schemeClr>
          </a:solidFill>
          <a:ln>
            <a:solidFill>
              <a:schemeClr val="accent2">
                <a:lumMod val="50000"/>
              </a:schemeClr>
            </a:solidFill>
          </a:ln>
        </p:spPr>
        <p:txBody>
          <a:bodyPr vert="eaVert" anchor="ctr"/>
          <a:lstStyle/>
          <a:p>
            <a:pPr algn="ctr">
              <a:defRPr/>
            </a:pPr>
            <a:r>
              <a:rPr lang="zh-CN" altLang="en-US">
                <a:latin typeface="黑体" pitchFamily="2" charset="-122"/>
                <a:ea typeface="黑体" pitchFamily="2" charset="-122"/>
              </a:rPr>
              <a:t>防护用具</a:t>
            </a:r>
            <a:endParaRPr lang="ja-JP" altLang="en-US">
              <a:latin typeface="黑体" pitchFamily="2" charset="-122"/>
              <a:ea typeface="黑体" pitchFamily="2" charset="-122"/>
            </a:endParaRPr>
          </a:p>
        </p:txBody>
      </p:sp>
      <p:sp>
        <p:nvSpPr>
          <p:cNvPr id="27" name="Rectangle 2"/>
          <p:cNvSpPr txBox="1">
            <a:spLocks noChangeArrowheads="1"/>
          </p:cNvSpPr>
          <p:nvPr/>
        </p:nvSpPr>
        <p:spPr bwMode="auto">
          <a:xfrm>
            <a:off x="642910" y="0"/>
            <a:ext cx="8286808" cy="1000108"/>
          </a:xfrm>
          <a:prstGeom prst="rect">
            <a:avLst/>
          </a:prstGeom>
          <a:noFill/>
          <a:ln w="9525">
            <a:noFill/>
            <a:miter lim="800000"/>
          </a:ln>
          <a:effectLst>
            <a:outerShdw dist="53882" dir="2700000" algn="ctr" rotWithShape="0">
              <a:srgbClr val="000000"/>
            </a:outerShdw>
          </a:effectLst>
        </p:spPr>
        <p:txBody>
          <a:bodyPr anchor="ctr"/>
          <a:lstStyle/>
          <a:p>
            <a:pPr>
              <a:defRPr/>
            </a:pPr>
            <a:r>
              <a:rPr lang="zh-CN" altLang="en-US" sz="3600" b="1" spc="50" dirty="0">
                <a:ln w="13500">
                  <a:solidFill>
                    <a:srgbClr val="0F6FC6">
                      <a:shade val="2500"/>
                      <a:alpha val="6500"/>
                    </a:srgbClr>
                  </a:solidFill>
                  <a:prstDash val="solid"/>
                </a:ln>
                <a:solidFill>
                  <a:schemeClr val="bg1"/>
                </a:solidFill>
                <a:effectLst>
                  <a:innerShdw blurRad="50900" dist="38500" dir="13500000">
                    <a:srgbClr val="000000">
                      <a:alpha val="60000"/>
                    </a:srgbClr>
                  </a:innerShdw>
                </a:effectLst>
                <a:latin typeface="微软雅黑" pitchFamily="34" charset="-122"/>
                <a:ea typeface="微软雅黑" pitchFamily="34" charset="-122"/>
              </a:rPr>
              <a:t>隐患排查治理重要性</a:t>
            </a:r>
          </a:p>
        </p:txBody>
      </p:sp>
      <p:sp>
        <p:nvSpPr>
          <p:cNvPr id="5"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3" name="Oval 3"/>
          <p:cNvSpPr>
            <a:spLocks noChangeArrowheads="1"/>
          </p:cNvSpPr>
          <p:nvPr/>
        </p:nvSpPr>
        <p:spPr bwMode="auto">
          <a:xfrm>
            <a:off x="3143250" y="2643188"/>
            <a:ext cx="3001963" cy="1428750"/>
          </a:xfrm>
          <a:prstGeom prst="ellipse">
            <a:avLst/>
          </a:prstGeom>
          <a:noFill/>
          <a:ln w="76200" algn="ctr">
            <a:solidFill>
              <a:srgbClr val="C0C0C0"/>
            </a:solidFill>
            <a:round/>
          </a:ln>
        </p:spPr>
        <p:txBody>
          <a:bodyPr wrap="none" anchor="ctr"/>
          <a:lstStyle/>
          <a:p>
            <a:endParaRPr lang="zh-CN" altLang="en-US">
              <a:latin typeface="微软雅黑"/>
              <a:ea typeface="微软雅黑"/>
              <a:cs typeface="微软雅黑"/>
            </a:endParaRPr>
          </a:p>
        </p:txBody>
      </p:sp>
      <p:sp>
        <p:nvSpPr>
          <p:cNvPr id="888834" name="Oval 4"/>
          <p:cNvSpPr>
            <a:spLocks noChangeArrowheads="1"/>
          </p:cNvSpPr>
          <p:nvPr/>
        </p:nvSpPr>
        <p:spPr bwMode="auto">
          <a:xfrm>
            <a:off x="3062288" y="2663825"/>
            <a:ext cx="3001962" cy="1427163"/>
          </a:xfrm>
          <a:prstGeom prst="ellipse">
            <a:avLst/>
          </a:prstGeom>
          <a:noFill/>
          <a:ln w="76200" algn="ctr">
            <a:solidFill>
              <a:srgbClr val="CCFFCC"/>
            </a:solidFill>
            <a:round/>
          </a:ln>
        </p:spPr>
        <p:txBody>
          <a:bodyPr wrap="none" anchor="ctr"/>
          <a:lstStyle/>
          <a:p>
            <a:endParaRPr lang="zh-CN" altLang="en-US">
              <a:latin typeface="微软雅黑"/>
              <a:ea typeface="微软雅黑"/>
              <a:cs typeface="微软雅黑"/>
            </a:endParaRPr>
          </a:p>
        </p:txBody>
      </p:sp>
      <p:grpSp>
        <p:nvGrpSpPr>
          <p:cNvPr id="2" name="Group 43"/>
          <p:cNvGrpSpPr/>
          <p:nvPr/>
        </p:nvGrpSpPr>
        <p:grpSpPr bwMode="auto">
          <a:xfrm>
            <a:off x="3009900" y="2581275"/>
            <a:ext cx="3044825" cy="1500188"/>
            <a:chOff x="1824" y="1895"/>
            <a:chExt cx="1971" cy="1009"/>
          </a:xfrm>
        </p:grpSpPr>
        <p:sp>
          <p:nvSpPr>
            <p:cNvPr id="888865" name="Oval 2"/>
            <p:cNvSpPr>
              <a:spLocks noChangeArrowheads="1"/>
            </p:cNvSpPr>
            <p:nvPr/>
          </p:nvSpPr>
          <p:spPr bwMode="auto">
            <a:xfrm>
              <a:off x="1901" y="1968"/>
              <a:ext cx="1891" cy="912"/>
            </a:xfrm>
            <a:prstGeom prst="ellipse">
              <a:avLst/>
            </a:prstGeom>
            <a:gradFill rotWithShape="1">
              <a:gsLst>
                <a:gs pos="0">
                  <a:srgbClr val="FFFFFF"/>
                </a:gs>
                <a:gs pos="100000">
                  <a:srgbClr val="99CCFF"/>
                </a:gs>
              </a:gsLst>
              <a:path path="shape">
                <a:fillToRect l="50000" t="50000" r="50000" b="50000"/>
              </a:path>
            </a:gradFill>
            <a:ln w="9525" algn="ctr">
              <a:solidFill>
                <a:srgbClr val="99CCFF"/>
              </a:solidFill>
              <a:round/>
            </a:ln>
          </p:spPr>
          <p:txBody>
            <a:bodyPr wrap="none" anchor="ctr"/>
            <a:lstStyle/>
            <a:p>
              <a:pPr algn="ctr"/>
              <a:r>
                <a:rPr lang="zh-CN" altLang="en-US" sz="4800" b="1">
                  <a:solidFill>
                    <a:schemeClr val="accent2"/>
                  </a:solidFill>
                  <a:latin typeface="微软雅黑"/>
                  <a:ea typeface="微软雅黑"/>
                  <a:cs typeface="微软雅黑"/>
                </a:rPr>
                <a:t>风险</a:t>
              </a:r>
            </a:p>
          </p:txBody>
        </p:sp>
        <p:sp>
          <p:nvSpPr>
            <p:cNvPr id="888866" name="Oval 5"/>
            <p:cNvSpPr>
              <a:spLocks noChangeArrowheads="1"/>
            </p:cNvSpPr>
            <p:nvPr/>
          </p:nvSpPr>
          <p:spPr bwMode="auto">
            <a:xfrm rot="2043048">
              <a:off x="1872" y="1945"/>
              <a:ext cx="1891" cy="899"/>
            </a:xfrm>
            <a:prstGeom prst="ellipse">
              <a:avLst/>
            </a:prstGeom>
            <a:noFill/>
            <a:ln w="76200" algn="ctr">
              <a:solidFill>
                <a:srgbClr val="C0C0C0"/>
              </a:solidFill>
              <a:round/>
            </a:ln>
          </p:spPr>
          <p:txBody>
            <a:bodyPr wrap="none" anchor="ctr"/>
            <a:lstStyle/>
            <a:p>
              <a:endParaRPr lang="zh-CN" altLang="en-US">
                <a:latin typeface="微软雅黑"/>
                <a:ea typeface="微软雅黑"/>
                <a:cs typeface="微软雅黑"/>
              </a:endParaRPr>
            </a:p>
          </p:txBody>
        </p:sp>
        <p:sp>
          <p:nvSpPr>
            <p:cNvPr id="888867" name="Oval 7"/>
            <p:cNvSpPr>
              <a:spLocks noChangeArrowheads="1"/>
            </p:cNvSpPr>
            <p:nvPr/>
          </p:nvSpPr>
          <p:spPr bwMode="auto">
            <a:xfrm rot="-2258994">
              <a:off x="2077" y="1914"/>
              <a:ext cx="1718" cy="990"/>
            </a:xfrm>
            <a:prstGeom prst="ellipse">
              <a:avLst/>
            </a:prstGeom>
            <a:noFill/>
            <a:ln w="76200" algn="ctr">
              <a:solidFill>
                <a:srgbClr val="C0C0C0"/>
              </a:solidFill>
              <a:round/>
            </a:ln>
          </p:spPr>
          <p:txBody>
            <a:bodyPr wrap="none" anchor="ctr"/>
            <a:lstStyle/>
            <a:p>
              <a:endParaRPr lang="zh-CN" altLang="en-US">
                <a:latin typeface="微软雅黑"/>
                <a:ea typeface="微软雅黑"/>
                <a:cs typeface="微软雅黑"/>
              </a:endParaRPr>
            </a:p>
          </p:txBody>
        </p:sp>
        <p:sp>
          <p:nvSpPr>
            <p:cNvPr id="888868" name="Oval 6"/>
            <p:cNvSpPr>
              <a:spLocks noChangeArrowheads="1"/>
            </p:cNvSpPr>
            <p:nvPr/>
          </p:nvSpPr>
          <p:spPr bwMode="auto">
            <a:xfrm rot="2043048">
              <a:off x="1824" y="1969"/>
              <a:ext cx="1891" cy="899"/>
            </a:xfrm>
            <a:prstGeom prst="ellipse">
              <a:avLst/>
            </a:prstGeom>
            <a:noFill/>
            <a:ln w="76200" algn="ctr">
              <a:solidFill>
                <a:srgbClr val="CCFFCC"/>
              </a:solidFill>
              <a:round/>
            </a:ln>
          </p:spPr>
          <p:txBody>
            <a:bodyPr wrap="none" anchor="ctr"/>
            <a:lstStyle/>
            <a:p>
              <a:endParaRPr lang="zh-CN" altLang="en-US">
                <a:latin typeface="微软雅黑"/>
                <a:ea typeface="微软雅黑"/>
                <a:cs typeface="微软雅黑"/>
              </a:endParaRPr>
            </a:p>
          </p:txBody>
        </p:sp>
        <p:sp>
          <p:nvSpPr>
            <p:cNvPr id="888869" name="Oval 8"/>
            <p:cNvSpPr>
              <a:spLocks noChangeArrowheads="1"/>
            </p:cNvSpPr>
            <p:nvPr/>
          </p:nvSpPr>
          <p:spPr bwMode="auto">
            <a:xfrm rot="-2258994">
              <a:off x="2026" y="1895"/>
              <a:ext cx="1718" cy="990"/>
            </a:xfrm>
            <a:prstGeom prst="ellipse">
              <a:avLst/>
            </a:prstGeom>
            <a:noFill/>
            <a:ln w="76200" algn="ctr">
              <a:solidFill>
                <a:srgbClr val="CCFFCC"/>
              </a:solidFill>
              <a:round/>
            </a:ln>
          </p:spPr>
          <p:txBody>
            <a:bodyPr wrap="none" anchor="ctr"/>
            <a:lstStyle/>
            <a:p>
              <a:endParaRPr lang="zh-CN" altLang="en-US">
                <a:latin typeface="微软雅黑"/>
                <a:ea typeface="微软雅黑"/>
                <a:cs typeface="微软雅黑"/>
              </a:endParaRPr>
            </a:p>
          </p:txBody>
        </p:sp>
      </p:grpSp>
      <p:grpSp>
        <p:nvGrpSpPr>
          <p:cNvPr id="3" name="Group 37"/>
          <p:cNvGrpSpPr/>
          <p:nvPr/>
        </p:nvGrpSpPr>
        <p:grpSpPr bwMode="auto">
          <a:xfrm>
            <a:off x="4164013" y="1273175"/>
            <a:ext cx="3916362" cy="588963"/>
            <a:chOff x="2544" y="1117"/>
            <a:chExt cx="2467" cy="371"/>
          </a:xfrm>
        </p:grpSpPr>
        <p:sp>
          <p:nvSpPr>
            <p:cNvPr id="888861" name="Rectangle 35"/>
            <p:cNvSpPr>
              <a:spLocks noChangeArrowheads="1"/>
            </p:cNvSpPr>
            <p:nvPr/>
          </p:nvSpPr>
          <p:spPr bwMode="auto">
            <a:xfrm>
              <a:off x="3651" y="1117"/>
              <a:ext cx="1360" cy="36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消除隐患，重在日常细心关注，作业前、中、后</a:t>
              </a:r>
            </a:p>
          </p:txBody>
        </p:sp>
        <p:grpSp>
          <p:nvGrpSpPr>
            <p:cNvPr id="888862" name="Group 9"/>
            <p:cNvGrpSpPr/>
            <p:nvPr/>
          </p:nvGrpSpPr>
          <p:grpSpPr bwMode="auto">
            <a:xfrm>
              <a:off x="2544" y="1152"/>
              <a:ext cx="1152" cy="336"/>
              <a:chOff x="2400" y="960"/>
              <a:chExt cx="1200" cy="432"/>
            </a:xfrm>
          </p:grpSpPr>
          <p:sp>
            <p:nvSpPr>
              <p:cNvPr id="888863" name="AutoShape 10"/>
              <p:cNvSpPr>
                <a:spLocks noChangeArrowheads="1"/>
              </p:cNvSpPr>
              <p:nvPr/>
            </p:nvSpPr>
            <p:spPr bwMode="auto">
              <a:xfrm>
                <a:off x="2400" y="960"/>
                <a:ext cx="1200" cy="432"/>
              </a:xfrm>
              <a:prstGeom prst="wedgeEllipseCallout">
                <a:avLst>
                  <a:gd name="adj1" fmla="val -21417"/>
                  <a:gd name="adj2" fmla="val 135880"/>
                </a:avLst>
              </a:prstGeom>
              <a:solidFill>
                <a:srgbClr val="C0C0C0"/>
              </a:solidFill>
              <a:ln w="9525" algn="ctr">
                <a:solidFill>
                  <a:srgbClr val="FFFFFF"/>
                </a:solidFill>
                <a:miter lim="800000"/>
              </a:ln>
            </p:spPr>
            <p:txBody>
              <a:bodyPr/>
              <a:lstStyle/>
              <a:p>
                <a:pPr algn="ctr"/>
                <a:endParaRPr lang="zh-CN" altLang="zh-CN" b="1">
                  <a:solidFill>
                    <a:srgbClr val="CC6600"/>
                  </a:solidFill>
                  <a:latin typeface="微软雅黑"/>
                  <a:ea typeface="微软雅黑"/>
                  <a:cs typeface="微软雅黑"/>
                </a:endParaRPr>
              </a:p>
            </p:txBody>
          </p:sp>
          <p:sp>
            <p:nvSpPr>
              <p:cNvPr id="888864" name="AutoShape 11"/>
              <p:cNvSpPr>
                <a:spLocks noChangeArrowheads="1"/>
              </p:cNvSpPr>
              <p:nvPr/>
            </p:nvSpPr>
            <p:spPr bwMode="auto">
              <a:xfrm>
                <a:off x="2400" y="981"/>
                <a:ext cx="1104" cy="396"/>
              </a:xfrm>
              <a:prstGeom prst="wedgeEllipseCallout">
                <a:avLst>
                  <a:gd name="adj1" fmla="val -21106"/>
                  <a:gd name="adj2" fmla="val 158333"/>
                </a:avLst>
              </a:prstGeom>
              <a:solidFill>
                <a:srgbClr val="FFCC99"/>
              </a:solidFill>
              <a:ln w="9525" algn="ctr">
                <a:solidFill>
                  <a:srgbClr val="FFCC99"/>
                </a:solidFill>
                <a:miter lim="800000"/>
              </a:ln>
            </p:spPr>
            <p:txBody>
              <a:bodyPr/>
              <a:lstStyle/>
              <a:p>
                <a:pPr algn="ctr"/>
                <a:r>
                  <a:rPr lang="zh-CN" altLang="en-US" b="1">
                    <a:solidFill>
                      <a:schemeClr val="accent2"/>
                    </a:solidFill>
                    <a:latin typeface="微软雅黑"/>
                    <a:ea typeface="微软雅黑"/>
                    <a:cs typeface="微软雅黑"/>
                  </a:rPr>
                  <a:t>安全检查</a:t>
                </a:r>
              </a:p>
            </p:txBody>
          </p:sp>
        </p:grpSp>
      </p:grpSp>
      <p:grpSp>
        <p:nvGrpSpPr>
          <p:cNvPr id="5" name="Group 36"/>
          <p:cNvGrpSpPr/>
          <p:nvPr/>
        </p:nvGrpSpPr>
        <p:grpSpPr bwMode="auto">
          <a:xfrm>
            <a:off x="6483350" y="1862138"/>
            <a:ext cx="2087563" cy="1500187"/>
            <a:chOff x="4005" y="1488"/>
            <a:chExt cx="1315" cy="945"/>
          </a:xfrm>
        </p:grpSpPr>
        <p:sp>
          <p:nvSpPr>
            <p:cNvPr id="888857" name="Rectangle 30"/>
            <p:cNvSpPr>
              <a:spLocks noChangeArrowheads="1"/>
            </p:cNvSpPr>
            <p:nvPr/>
          </p:nvSpPr>
          <p:spPr bwMode="auto">
            <a:xfrm>
              <a:off x="4005" y="2070"/>
              <a:ext cx="1315" cy="36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提高安全意识，从思想引导员工安全正确操作</a:t>
              </a:r>
            </a:p>
          </p:txBody>
        </p:sp>
        <p:grpSp>
          <p:nvGrpSpPr>
            <p:cNvPr id="888858" name="Group 12"/>
            <p:cNvGrpSpPr/>
            <p:nvPr/>
          </p:nvGrpSpPr>
          <p:grpSpPr bwMode="auto">
            <a:xfrm>
              <a:off x="4032" y="1488"/>
              <a:ext cx="720" cy="528"/>
              <a:chOff x="3984" y="1296"/>
              <a:chExt cx="912" cy="528"/>
            </a:xfrm>
          </p:grpSpPr>
          <p:sp>
            <p:nvSpPr>
              <p:cNvPr id="888859" name="AutoShape 13"/>
              <p:cNvSpPr>
                <a:spLocks noChangeArrowheads="1"/>
              </p:cNvSpPr>
              <p:nvPr/>
            </p:nvSpPr>
            <p:spPr bwMode="auto">
              <a:xfrm>
                <a:off x="3984" y="1296"/>
                <a:ext cx="912" cy="528"/>
              </a:xfrm>
              <a:prstGeom prst="wedgeEllipseCallout">
                <a:avLst>
                  <a:gd name="adj1" fmla="val -88046"/>
                  <a:gd name="adj2" fmla="val 62120"/>
                </a:avLst>
              </a:prstGeom>
              <a:solidFill>
                <a:srgbClr val="C0C0C0"/>
              </a:solidFill>
              <a:ln w="9525" algn="ctr">
                <a:solidFill>
                  <a:srgbClr val="FFFFFF"/>
                </a:solidFill>
                <a:miter lim="800000"/>
              </a:ln>
            </p:spPr>
            <p:txBody>
              <a:bodyPr/>
              <a:lstStyle/>
              <a:p>
                <a:pPr algn="ctr"/>
                <a:endParaRPr lang="zh-CN" altLang="zh-CN" b="1">
                  <a:solidFill>
                    <a:srgbClr val="CC6600"/>
                  </a:solidFill>
                  <a:latin typeface="微软雅黑"/>
                  <a:ea typeface="微软雅黑"/>
                  <a:cs typeface="微软雅黑"/>
                </a:endParaRPr>
              </a:p>
            </p:txBody>
          </p:sp>
          <p:sp>
            <p:nvSpPr>
              <p:cNvPr id="888860" name="AutoShape 14"/>
              <p:cNvSpPr>
                <a:spLocks noChangeArrowheads="1"/>
              </p:cNvSpPr>
              <p:nvPr/>
            </p:nvSpPr>
            <p:spPr bwMode="auto">
              <a:xfrm>
                <a:off x="3990" y="1310"/>
                <a:ext cx="830" cy="492"/>
              </a:xfrm>
              <a:prstGeom prst="wedgeEllipseCallout">
                <a:avLst>
                  <a:gd name="adj1" fmla="val -97468"/>
                  <a:gd name="adj2" fmla="val 67074"/>
                </a:avLst>
              </a:prstGeom>
              <a:solidFill>
                <a:srgbClr val="FFFF99"/>
              </a:solidFill>
              <a:ln w="9525" algn="ctr">
                <a:solidFill>
                  <a:srgbClr val="FFFF99"/>
                </a:solidFill>
                <a:miter lim="800000"/>
              </a:ln>
            </p:spPr>
            <p:txBody>
              <a:bodyPr anchor="ctr"/>
              <a:lstStyle/>
              <a:p>
                <a:pPr algn="ctr"/>
                <a:r>
                  <a:rPr lang="zh-CN" altLang="en-US" b="1">
                    <a:solidFill>
                      <a:srgbClr val="0000FF"/>
                    </a:solidFill>
                    <a:latin typeface="微软雅黑"/>
                    <a:ea typeface="微软雅黑"/>
                    <a:cs typeface="微软雅黑"/>
                  </a:rPr>
                  <a:t>教育</a:t>
                </a:r>
              </a:p>
              <a:p>
                <a:pPr algn="ctr"/>
                <a:r>
                  <a:rPr lang="zh-CN" altLang="en-US" b="1">
                    <a:solidFill>
                      <a:srgbClr val="0000FF"/>
                    </a:solidFill>
                    <a:latin typeface="微软雅黑"/>
                    <a:ea typeface="微软雅黑"/>
                    <a:cs typeface="微软雅黑"/>
                  </a:rPr>
                  <a:t>培训</a:t>
                </a:r>
              </a:p>
            </p:txBody>
          </p:sp>
        </p:grpSp>
      </p:grpSp>
      <p:grpSp>
        <p:nvGrpSpPr>
          <p:cNvPr id="7" name="Group 38"/>
          <p:cNvGrpSpPr/>
          <p:nvPr/>
        </p:nvGrpSpPr>
        <p:grpSpPr bwMode="auto">
          <a:xfrm>
            <a:off x="809625" y="1785938"/>
            <a:ext cx="2159000" cy="1790700"/>
            <a:chOff x="431" y="1440"/>
            <a:chExt cx="1360" cy="1128"/>
          </a:xfrm>
        </p:grpSpPr>
        <p:sp>
          <p:nvSpPr>
            <p:cNvPr id="888851" name="Rectangle 34"/>
            <p:cNvSpPr>
              <a:spLocks noChangeArrowheads="1"/>
            </p:cNvSpPr>
            <p:nvPr/>
          </p:nvSpPr>
          <p:spPr bwMode="auto">
            <a:xfrm>
              <a:off x="431" y="2205"/>
              <a:ext cx="1360" cy="36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积极主动识别作业过程中存在隐患</a:t>
              </a:r>
            </a:p>
          </p:txBody>
        </p:sp>
        <p:grpSp>
          <p:nvGrpSpPr>
            <p:cNvPr id="888852" name="Group 15"/>
            <p:cNvGrpSpPr/>
            <p:nvPr/>
          </p:nvGrpSpPr>
          <p:grpSpPr bwMode="auto">
            <a:xfrm>
              <a:off x="576" y="1440"/>
              <a:ext cx="960" cy="816"/>
              <a:chOff x="576" y="1440"/>
              <a:chExt cx="960" cy="816"/>
            </a:xfrm>
          </p:grpSpPr>
          <p:sp>
            <p:nvSpPr>
              <p:cNvPr id="888853" name="AutoShape 16"/>
              <p:cNvSpPr>
                <a:spLocks noChangeArrowheads="1"/>
              </p:cNvSpPr>
              <p:nvPr/>
            </p:nvSpPr>
            <p:spPr bwMode="auto">
              <a:xfrm>
                <a:off x="672" y="1440"/>
                <a:ext cx="816" cy="672"/>
              </a:xfrm>
              <a:prstGeom prst="cloudCallout">
                <a:avLst>
                  <a:gd name="adj1" fmla="val 95343"/>
                  <a:gd name="adj2" fmla="val 41222"/>
                </a:avLst>
              </a:prstGeom>
              <a:solidFill>
                <a:srgbClr val="FF0000"/>
              </a:solidFill>
              <a:ln w="9525">
                <a:solidFill>
                  <a:srgbClr val="FFFFFF"/>
                </a:solidFill>
                <a:round/>
              </a:ln>
            </p:spPr>
            <p:txBody>
              <a:bodyPr/>
              <a:lstStyle/>
              <a:p>
                <a:pPr algn="ctr"/>
                <a:endParaRPr lang="zh-CN" altLang="zh-CN" sz="1700" b="1">
                  <a:solidFill>
                    <a:srgbClr val="CC6600"/>
                  </a:solidFill>
                  <a:latin typeface="微软雅黑"/>
                  <a:ea typeface="微软雅黑"/>
                  <a:cs typeface="微软雅黑"/>
                </a:endParaRPr>
              </a:p>
            </p:txBody>
          </p:sp>
          <p:sp>
            <p:nvSpPr>
              <p:cNvPr id="888854" name="AutoShape 17"/>
              <p:cNvSpPr>
                <a:spLocks noChangeArrowheads="1"/>
              </p:cNvSpPr>
              <p:nvPr/>
            </p:nvSpPr>
            <p:spPr bwMode="auto">
              <a:xfrm>
                <a:off x="672" y="1440"/>
                <a:ext cx="816" cy="672"/>
              </a:xfrm>
              <a:prstGeom prst="cloudCallout">
                <a:avLst>
                  <a:gd name="adj1" fmla="val 96199"/>
                  <a:gd name="adj2" fmla="val 49556"/>
                </a:avLst>
              </a:prstGeom>
              <a:solidFill>
                <a:srgbClr val="FF0000"/>
              </a:solidFill>
              <a:ln w="9525">
                <a:solidFill>
                  <a:srgbClr val="FFFFFF"/>
                </a:solidFill>
                <a:round/>
              </a:ln>
            </p:spPr>
            <p:txBody>
              <a:bodyPr/>
              <a:lstStyle/>
              <a:p>
                <a:pPr algn="ctr"/>
                <a:endParaRPr lang="zh-CN" altLang="zh-CN" sz="1700" b="1">
                  <a:solidFill>
                    <a:srgbClr val="CC6600"/>
                  </a:solidFill>
                  <a:latin typeface="微软雅黑"/>
                  <a:ea typeface="微软雅黑"/>
                  <a:cs typeface="微软雅黑"/>
                </a:endParaRPr>
              </a:p>
            </p:txBody>
          </p:sp>
          <p:sp>
            <p:nvSpPr>
              <p:cNvPr id="888855" name="AutoShape 18"/>
              <p:cNvSpPr>
                <a:spLocks noChangeArrowheads="1"/>
              </p:cNvSpPr>
              <p:nvPr/>
            </p:nvSpPr>
            <p:spPr bwMode="auto">
              <a:xfrm>
                <a:off x="720" y="1488"/>
                <a:ext cx="816" cy="672"/>
              </a:xfrm>
              <a:prstGeom prst="cloudCallout">
                <a:avLst>
                  <a:gd name="adj1" fmla="val 97060"/>
                  <a:gd name="adj2" fmla="val 46278"/>
                </a:avLst>
              </a:prstGeom>
              <a:solidFill>
                <a:srgbClr val="FF0000"/>
              </a:solidFill>
              <a:ln w="9525">
                <a:solidFill>
                  <a:srgbClr val="DDDDDD"/>
                </a:solidFill>
                <a:round/>
              </a:ln>
            </p:spPr>
            <p:txBody>
              <a:bodyPr/>
              <a:lstStyle/>
              <a:p>
                <a:pPr algn="ctr"/>
                <a:endParaRPr lang="zh-CN" altLang="zh-CN" sz="1700" b="1">
                  <a:solidFill>
                    <a:srgbClr val="CC6600"/>
                  </a:solidFill>
                  <a:latin typeface="微软雅黑"/>
                  <a:ea typeface="微软雅黑"/>
                  <a:cs typeface="微软雅黑"/>
                </a:endParaRPr>
              </a:p>
            </p:txBody>
          </p:sp>
          <p:sp>
            <p:nvSpPr>
              <p:cNvPr id="888856" name="AutoShape 19"/>
              <p:cNvSpPr>
                <a:spLocks noChangeArrowheads="1"/>
              </p:cNvSpPr>
              <p:nvPr/>
            </p:nvSpPr>
            <p:spPr bwMode="auto">
              <a:xfrm>
                <a:off x="576" y="1584"/>
                <a:ext cx="912" cy="672"/>
              </a:xfrm>
              <a:prstGeom prst="cloudCallout">
                <a:avLst>
                  <a:gd name="adj1" fmla="val 87611"/>
                  <a:gd name="adj2" fmla="val 24704"/>
                </a:avLst>
              </a:prstGeom>
              <a:solidFill>
                <a:srgbClr val="FF0000"/>
              </a:solidFill>
              <a:ln w="9525">
                <a:solidFill>
                  <a:srgbClr val="DDDDDD"/>
                </a:solidFill>
                <a:round/>
              </a:ln>
            </p:spPr>
            <p:txBody>
              <a:bodyPr/>
              <a:lstStyle/>
              <a:p>
                <a:pPr algn="ctr"/>
                <a:r>
                  <a:rPr lang="zh-CN" altLang="en-US" b="1">
                    <a:solidFill>
                      <a:schemeClr val="bg1"/>
                    </a:solidFill>
                    <a:latin typeface="微软雅黑"/>
                    <a:ea typeface="微软雅黑"/>
                    <a:cs typeface="微软雅黑"/>
                  </a:rPr>
                  <a:t>危险源识别</a:t>
                </a:r>
              </a:p>
            </p:txBody>
          </p:sp>
        </p:grpSp>
      </p:grpSp>
      <p:grpSp>
        <p:nvGrpSpPr>
          <p:cNvPr id="9" name="Group 41"/>
          <p:cNvGrpSpPr/>
          <p:nvPr/>
        </p:nvGrpSpPr>
        <p:grpSpPr bwMode="auto">
          <a:xfrm>
            <a:off x="6054725" y="3509963"/>
            <a:ext cx="2571750" cy="1281112"/>
            <a:chOff x="3573" y="2550"/>
            <a:chExt cx="1728" cy="807"/>
          </a:xfrm>
        </p:grpSpPr>
        <p:sp>
          <p:nvSpPr>
            <p:cNvPr id="888849" name="Rectangle 31"/>
            <p:cNvSpPr>
              <a:spLocks noChangeArrowheads="1"/>
            </p:cNvSpPr>
            <p:nvPr/>
          </p:nvSpPr>
          <p:spPr bwMode="auto">
            <a:xfrm>
              <a:off x="3573" y="2904"/>
              <a:ext cx="1728" cy="45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对工作场所的工作中所存在的危害进行识别、评估，将风险降低到可接受的程度。</a:t>
              </a:r>
            </a:p>
          </p:txBody>
        </p:sp>
        <p:sp>
          <p:nvSpPr>
            <p:cNvPr id="888850" name="AutoShape 22"/>
            <p:cNvSpPr>
              <a:spLocks noChangeArrowheads="1"/>
            </p:cNvSpPr>
            <p:nvPr/>
          </p:nvSpPr>
          <p:spPr bwMode="auto">
            <a:xfrm>
              <a:off x="4166" y="2550"/>
              <a:ext cx="945" cy="309"/>
            </a:xfrm>
            <a:prstGeom prst="wedgeRoundRectCallout">
              <a:avLst>
                <a:gd name="adj1" fmla="val -134722"/>
                <a:gd name="adj2" fmla="val -19009"/>
                <a:gd name="adj3" fmla="val 16667"/>
              </a:avLst>
            </a:prstGeom>
            <a:solidFill>
              <a:srgbClr val="0033CC"/>
            </a:solidFill>
            <a:ln w="9525" algn="ctr">
              <a:solidFill>
                <a:srgbClr val="0033CC"/>
              </a:solidFill>
              <a:miter lim="800000"/>
            </a:ln>
          </p:spPr>
          <p:txBody>
            <a:bodyPr anchor="ctr" anchorCtr="1"/>
            <a:lstStyle/>
            <a:p>
              <a:pPr algn="ctr"/>
              <a:r>
                <a:rPr lang="zh-CN" altLang="en-US" b="1">
                  <a:solidFill>
                    <a:schemeClr val="bg1"/>
                  </a:solidFill>
                  <a:latin typeface="微软雅黑"/>
                  <a:ea typeface="微软雅黑"/>
                  <a:cs typeface="微软雅黑"/>
                </a:rPr>
                <a:t>危险源控制</a:t>
              </a:r>
            </a:p>
          </p:txBody>
        </p:sp>
      </p:grpSp>
      <p:grpSp>
        <p:nvGrpSpPr>
          <p:cNvPr id="10" name="Group 40"/>
          <p:cNvGrpSpPr/>
          <p:nvPr/>
        </p:nvGrpSpPr>
        <p:grpSpPr bwMode="auto">
          <a:xfrm>
            <a:off x="3911600" y="4929188"/>
            <a:ext cx="3500438" cy="762000"/>
            <a:chOff x="2832" y="3360"/>
            <a:chExt cx="1679" cy="480"/>
          </a:xfrm>
        </p:grpSpPr>
        <p:sp>
          <p:nvSpPr>
            <p:cNvPr id="888845" name="Rectangle 32"/>
            <p:cNvSpPr>
              <a:spLocks noChangeArrowheads="1"/>
            </p:cNvSpPr>
            <p:nvPr/>
          </p:nvSpPr>
          <p:spPr bwMode="auto">
            <a:xfrm>
              <a:off x="3425" y="3430"/>
              <a:ext cx="1086" cy="36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对每项作业要有具体要求及标准，让员工规范作业</a:t>
              </a:r>
            </a:p>
          </p:txBody>
        </p:sp>
        <p:grpSp>
          <p:nvGrpSpPr>
            <p:cNvPr id="888846" name="Group 26"/>
            <p:cNvGrpSpPr/>
            <p:nvPr/>
          </p:nvGrpSpPr>
          <p:grpSpPr bwMode="auto">
            <a:xfrm>
              <a:off x="2832" y="3360"/>
              <a:ext cx="624" cy="480"/>
              <a:chOff x="2832" y="3360"/>
              <a:chExt cx="624" cy="480"/>
            </a:xfrm>
          </p:grpSpPr>
          <p:sp>
            <p:nvSpPr>
              <p:cNvPr id="888847" name="AutoShape 27"/>
              <p:cNvSpPr>
                <a:spLocks noChangeArrowheads="1"/>
              </p:cNvSpPr>
              <p:nvPr/>
            </p:nvSpPr>
            <p:spPr bwMode="auto">
              <a:xfrm>
                <a:off x="2832" y="3360"/>
                <a:ext cx="624" cy="480"/>
              </a:xfrm>
              <a:prstGeom prst="wedgeRectCallout">
                <a:avLst>
                  <a:gd name="adj1" fmla="val -37181"/>
                  <a:gd name="adj2" fmla="val -121250"/>
                </a:avLst>
              </a:prstGeom>
              <a:solidFill>
                <a:srgbClr val="C0C0C0"/>
              </a:solidFill>
              <a:ln w="9525" algn="ctr">
                <a:solidFill>
                  <a:srgbClr val="FFFFFF"/>
                </a:solidFill>
                <a:miter lim="800000"/>
              </a:ln>
            </p:spPr>
            <p:txBody>
              <a:bodyPr/>
              <a:lstStyle/>
              <a:p>
                <a:pPr algn="ctr"/>
                <a:endParaRPr lang="zh-CN" altLang="zh-CN" sz="1700" b="1">
                  <a:solidFill>
                    <a:srgbClr val="CC6600"/>
                  </a:solidFill>
                  <a:latin typeface="微软雅黑"/>
                  <a:ea typeface="微软雅黑"/>
                  <a:cs typeface="微软雅黑"/>
                </a:endParaRPr>
              </a:p>
            </p:txBody>
          </p:sp>
          <p:sp>
            <p:nvSpPr>
              <p:cNvPr id="888848" name="AutoShape 28"/>
              <p:cNvSpPr>
                <a:spLocks noChangeAspect="1" noChangeArrowheads="1"/>
              </p:cNvSpPr>
              <p:nvPr/>
            </p:nvSpPr>
            <p:spPr bwMode="auto">
              <a:xfrm>
                <a:off x="2832" y="3360"/>
                <a:ext cx="584" cy="480"/>
              </a:xfrm>
              <a:prstGeom prst="wedgeRectCallout">
                <a:avLst>
                  <a:gd name="adj1" fmla="val -35958"/>
                  <a:gd name="adj2" fmla="val -127500"/>
                </a:avLst>
              </a:prstGeom>
              <a:solidFill>
                <a:srgbClr val="339966"/>
              </a:solidFill>
              <a:ln w="9525" algn="ctr">
                <a:solidFill>
                  <a:srgbClr val="339966"/>
                </a:solidFill>
                <a:miter lim="800000"/>
              </a:ln>
            </p:spPr>
            <p:txBody>
              <a:bodyPr anchor="ctr" anchorCtr="1"/>
              <a:lstStyle/>
              <a:p>
                <a:pPr algn="ctr"/>
                <a:r>
                  <a:rPr lang="zh-CN" altLang="en-US" b="1">
                    <a:solidFill>
                      <a:srgbClr val="FFFFFF"/>
                    </a:solidFill>
                    <a:latin typeface="微软雅黑"/>
                    <a:ea typeface="微软雅黑"/>
                    <a:cs typeface="微软雅黑"/>
                  </a:rPr>
                  <a:t>作业标准</a:t>
                </a:r>
              </a:p>
            </p:txBody>
          </p:sp>
        </p:grpSp>
      </p:grpSp>
      <p:grpSp>
        <p:nvGrpSpPr>
          <p:cNvPr id="12" name="Group 39"/>
          <p:cNvGrpSpPr/>
          <p:nvPr/>
        </p:nvGrpSpPr>
        <p:grpSpPr bwMode="auto">
          <a:xfrm>
            <a:off x="1482725" y="4214813"/>
            <a:ext cx="2000250" cy="1504950"/>
            <a:chOff x="1156" y="2976"/>
            <a:chExt cx="1260" cy="948"/>
          </a:xfrm>
        </p:grpSpPr>
        <p:sp>
          <p:nvSpPr>
            <p:cNvPr id="888843" name="AutoShape 25"/>
            <p:cNvSpPr>
              <a:spLocks noChangeAspect="1" noChangeArrowheads="1"/>
            </p:cNvSpPr>
            <p:nvPr/>
          </p:nvSpPr>
          <p:spPr bwMode="auto">
            <a:xfrm>
              <a:off x="1606" y="2976"/>
              <a:ext cx="584" cy="480"/>
            </a:xfrm>
            <a:prstGeom prst="wedgeRectCallout">
              <a:avLst>
                <a:gd name="adj1" fmla="val 75685"/>
                <a:gd name="adj2" fmla="val -100000"/>
              </a:avLst>
            </a:prstGeom>
            <a:solidFill>
              <a:srgbClr val="FF99CC"/>
            </a:solidFill>
            <a:ln w="9525" algn="ctr">
              <a:solidFill>
                <a:srgbClr val="FF99CC"/>
              </a:solidFill>
              <a:miter lim="800000"/>
            </a:ln>
          </p:spPr>
          <p:txBody>
            <a:bodyPr anchor="ctr" anchorCtr="1"/>
            <a:lstStyle/>
            <a:p>
              <a:pPr algn="ctr"/>
              <a:r>
                <a:rPr lang="zh-CN" altLang="en-US" b="1">
                  <a:solidFill>
                    <a:srgbClr val="0000FF"/>
                  </a:solidFill>
                  <a:latin typeface="微软雅黑"/>
                  <a:ea typeface="微软雅黑"/>
                  <a:cs typeface="微软雅黑"/>
                </a:rPr>
                <a:t>安全</a:t>
              </a:r>
            </a:p>
            <a:p>
              <a:pPr algn="ctr"/>
              <a:r>
                <a:rPr lang="zh-CN" altLang="en-US" b="1">
                  <a:solidFill>
                    <a:srgbClr val="0000FF"/>
                  </a:solidFill>
                  <a:latin typeface="微软雅黑"/>
                  <a:ea typeface="微软雅黑"/>
                  <a:cs typeface="微软雅黑"/>
                </a:rPr>
                <a:t>改善</a:t>
              </a:r>
            </a:p>
          </p:txBody>
        </p:sp>
        <p:sp>
          <p:nvSpPr>
            <p:cNvPr id="888844" name="Rectangle 33"/>
            <p:cNvSpPr>
              <a:spLocks noChangeArrowheads="1"/>
            </p:cNvSpPr>
            <p:nvPr/>
          </p:nvSpPr>
          <p:spPr bwMode="auto">
            <a:xfrm>
              <a:off x="1156" y="3561"/>
              <a:ext cx="1260" cy="363"/>
            </a:xfrm>
            <a:prstGeom prst="rect">
              <a:avLst/>
            </a:prstGeom>
            <a:solidFill>
              <a:srgbClr val="C0C0C0"/>
            </a:solidFill>
            <a:ln w="9525">
              <a:noFill/>
              <a:miter lim="800000"/>
            </a:ln>
          </p:spPr>
          <p:txBody>
            <a:bodyPr anchor="ctr"/>
            <a:lstStyle/>
            <a:p>
              <a:pPr algn="ctr"/>
              <a:r>
                <a:rPr lang="zh-CN" altLang="en-US" sz="1400">
                  <a:latin typeface="微软雅黑"/>
                  <a:ea typeface="微软雅黑"/>
                  <a:cs typeface="微软雅黑"/>
                </a:rPr>
                <a:t>发现隐患，及时采取预防措施，积极引导员工</a:t>
              </a:r>
            </a:p>
          </p:txBody>
        </p:sp>
      </p:grpSp>
      <p:sp>
        <p:nvSpPr>
          <p:cNvPr id="39" name="矩形 38"/>
          <p:cNvSpPr/>
          <p:nvPr/>
        </p:nvSpPr>
        <p:spPr>
          <a:xfrm>
            <a:off x="571472" y="142852"/>
            <a:ext cx="7160935" cy="584775"/>
          </a:xfrm>
          <a:prstGeom prst="rect">
            <a:avLst/>
          </a:prstGeom>
          <a:noFill/>
        </p:spPr>
        <p:txBody>
          <a:bodyPr wrap="none">
            <a:spAutoFit/>
          </a:bodyPr>
          <a:lstStyle/>
          <a:p>
            <a:pPr algn="ctr">
              <a:defRPr/>
            </a:pPr>
            <a:r>
              <a:rPr lang="zh-CN" altLang="en-US" sz="320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微软雅黑" pitchFamily="34" charset="-122"/>
                <a:ea typeface="微软雅黑" pitchFamily="34" charset="-122"/>
              </a:rPr>
              <a:t>安全生产管理从事故管理走向</a:t>
            </a:r>
            <a:r>
              <a:rPr lang="zh-CN" altLang="en-US" sz="3200" dirty="0">
                <a:ln w="19050">
                  <a:solidFill>
                    <a:schemeClr val="tx2">
                      <a:tint val="1000"/>
                    </a:schemeClr>
                  </a:solidFill>
                  <a:prstDash val="solid"/>
                </a:ln>
                <a:solidFill>
                  <a:srgbClr val="FFFF00"/>
                </a:solidFill>
                <a:effectLst>
                  <a:outerShdw blurRad="50000" dist="50800" dir="7500000" algn="tl">
                    <a:srgbClr val="000000">
                      <a:shade val="5000"/>
                      <a:alpha val="35000"/>
                    </a:srgbClr>
                  </a:outerShdw>
                </a:effectLst>
                <a:latin typeface="微软雅黑" pitchFamily="34" charset="-122"/>
                <a:ea typeface="微软雅黑" pitchFamily="34" charset="-122"/>
              </a:rPr>
              <a:t>风险控制</a:t>
            </a:r>
            <a:endParaRPr lang="zh-CN" altLang="en-US" sz="3200" dirty="0">
              <a:ln w="19050">
                <a:solidFill>
                  <a:schemeClr val="tx2">
                    <a:tint val="1000"/>
                  </a:schemeClr>
                </a:solidFill>
                <a:prstDash val="solid"/>
              </a:ln>
              <a:solidFill>
                <a:srgbClr val="FFFF00"/>
              </a:solidFill>
              <a:effectLst>
                <a:outerShdw blurRad="50000" dist="50800" dir="7500000" algn="tl">
                  <a:srgbClr val="000000">
                    <a:shade val="5000"/>
                    <a:alpha val="35000"/>
                  </a:srgbClr>
                </a:outerShdw>
              </a:effectLst>
              <a:latin typeface="Arial" pitchFamily="34" charset="0"/>
              <a:ea typeface="宋体" pitchFamily="2" charset="-122"/>
            </a:endParaRPr>
          </a:p>
        </p:txBody>
      </p:sp>
      <p:sp>
        <p:nvSpPr>
          <p:cNvPr id="4" name="矩形 43"/>
          <p:cNvSpPr>
            <a:spLocks noChangeArrowheads="1"/>
          </p:cNvSpPr>
          <p:nvPr/>
        </p:nvSpPr>
        <p:spPr bwMode="auto">
          <a:xfrm>
            <a:off x="2915816" y="6381328"/>
            <a:ext cx="3456384" cy="360040"/>
          </a:xfrm>
          <a:prstGeom prst="rect">
            <a:avLst/>
          </a:prstGeom>
          <a:solidFill>
            <a:schemeClr val="bg1"/>
          </a:solidFill>
          <a:ln w="9525" algn="ctr">
            <a:noFill/>
            <a:round/>
          </a:ln>
        </p:spPr>
        <p:txBody>
          <a:bodyPr/>
          <a:lstStyle/>
          <a:p>
            <a:pPr>
              <a:buFont typeface="Arial" pitchFamily="34" charset="0"/>
              <a:buNone/>
            </a:pPr>
            <a:endParaRPr lang="zh-CN" altLang="en-US">
              <a:ea typeface="微软雅黑" pitchFamily="34" charset="-122"/>
            </a:endParaRPr>
          </a:p>
        </p:txBody>
      </p:sp>
      <p:sp>
        <p:nvSpPr>
          <p:cNvPr id="6" name="TextBox 44"/>
          <p:cNvSpPr txBox="1">
            <a:spLocks noChangeArrowheads="1"/>
          </p:cNvSpPr>
          <p:nvPr/>
        </p:nvSpPr>
        <p:spPr bwMode="auto">
          <a:xfrm>
            <a:off x="2843808" y="6309320"/>
            <a:ext cx="3456384" cy="396240"/>
          </a:xfrm>
          <a:prstGeom prst="rect">
            <a:avLst/>
          </a:prstGeom>
          <a:noFill/>
          <a:ln w="9525">
            <a:noFill/>
            <a:miter lim="800000"/>
          </a:ln>
        </p:spPr>
        <p:txBody>
          <a:bodyPr wrap="square">
            <a:spAutoFit/>
          </a:bodyPr>
          <a:lstStyle/>
          <a:p>
            <a:pPr>
              <a:buFont typeface="Arial" pitchFamily="34" charset="0"/>
              <a:buNone/>
            </a:pP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lide(fromBottom)">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plus(in)">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49" presetClass="entr" presetSubtype="0" decel="10000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 calcmode="lin" valueType="num">
                                      <p:cBhvr>
                                        <p:cTn id="44" dur="500" fill="hold"/>
                                        <p:tgtEl>
                                          <p:spTgt spid="2"/>
                                        </p:tgtEl>
                                        <p:attrNameLst>
                                          <p:attrName>style.rotation</p:attrName>
                                        </p:attrNameLst>
                                      </p:cBhvr>
                                      <p:tavLst>
                                        <p:tav tm="0">
                                          <p:val>
                                            <p:fltVal val="360"/>
                                          </p:val>
                                        </p:tav>
                                        <p:tav tm="100000">
                                          <p:val>
                                            <p:fltVal val="0"/>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16.其他\二维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1503363"/>
            <a:ext cx="23050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1516" y="3945830"/>
            <a:ext cx="8533105" cy="923330"/>
          </a:xfrm>
          <a:prstGeom prst="rect">
            <a:avLst/>
          </a:prstGeom>
          <a:noFill/>
        </p:spPr>
        <p:txBody>
          <a:bodyPr wrap="none">
            <a:spAutoFit/>
          </a:bodyPr>
          <a:lstStyle/>
          <a:p>
            <a:pPr>
              <a:defRPr/>
            </a:pPr>
            <a:r>
              <a:rPr lang="zh-CN" altLang="en-US" sz="5400" dirty="0">
                <a:ln w="18000">
                  <a:solidFill>
                    <a:schemeClr val="accent2">
                      <a:satMod val="140000"/>
                    </a:schemeClr>
                  </a:solidFill>
                  <a:prstDash val="solid"/>
                  <a:miter lim="800000"/>
                </a:ln>
                <a:noFill/>
                <a:effectLst>
                  <a:outerShdw blurRad="25500" dist="23000" dir="7020000" algn="tl">
                    <a:srgbClr val="000000">
                      <a:alpha val="50000"/>
                    </a:srgbClr>
                  </a:outerShdw>
                </a:effectLst>
                <a:ea typeface="宋体" pitchFamily="2" charset="-122"/>
              </a:rPr>
              <a:t>关注我们获取更多安全资料</a:t>
            </a:r>
          </a:p>
        </p:txBody>
      </p:sp>
    </p:spTree>
    <p:extLst>
      <p:ext uri="{BB962C8B-B14F-4D97-AF65-F5344CB8AC3E}">
        <p14:creationId xmlns:p14="http://schemas.microsoft.com/office/powerpoint/2010/main" val="1780217101"/>
      </p:ext>
    </p:extLst>
  </p:cSld>
  <p:clrMapOvr>
    <a:masterClrMapping/>
  </p:clrMapOvr>
</p:sld>
</file>

<file path=ppt/theme/theme1.xml><?xml version="1.0" encoding="utf-8"?>
<a:theme xmlns:a="http://schemas.openxmlformats.org/drawingml/2006/main" name="2_新思境PPT设计 QQ:43618906">
  <a:themeElements>
    <a:clrScheme name="2_新思境PPT设计 QQ:43618906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009DD9"/>
      </a:hlink>
      <a:folHlink>
        <a:srgbClr val="85DFD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极目远眺">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cap="rnd"/>
      </a:spPr>
      <a:bodyPr wrap="square" rtlCol="0">
        <a:spAutoFit/>
      </a:bodyPr>
      <a:lstStyle>
        <a:defPPr marL="285750" indent="-285750">
          <a:buFont typeface="Arial" pitchFamily="34" charset="0"/>
          <a:buChar char="•"/>
          <a:defRPr dirty="0" smtClean="0">
            <a:latin typeface="+mj-ea"/>
            <a:ea typeface="+mj-ea"/>
          </a:defRPr>
        </a:defPPr>
      </a:lstStyle>
      <a:style>
        <a:lnRef idx="2">
          <a:schemeClr val="accent1"/>
        </a:lnRef>
        <a:fillRef idx="1">
          <a:schemeClr val="lt1"/>
        </a:fillRef>
        <a:effectRef idx="0">
          <a:schemeClr val="accent1"/>
        </a:effectRef>
        <a:fontRef idx="minor">
          <a:schemeClr val="dk1"/>
        </a:fontRef>
      </a:style>
    </a:txDef>
  </a:objectDefaults>
  <a:extraClrSchemeLst>
    <a:extraClrScheme>
      <a:clrScheme name="2_新思境PPT设计 QQ:43618906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009DD9"/>
        </a:hlink>
        <a:folHlink>
          <a:srgbClr val="85DFD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1437</Words>
  <Application>Microsoft Office PowerPoint</Application>
  <PresentationFormat>全屏显示(4:3)</PresentationFormat>
  <Paragraphs>233</Paragraphs>
  <Slides>33</Slides>
  <Notes>7</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2_新思境PPT设计 QQ:43618906</vt:lpstr>
      <vt:lpstr>参加培训须知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安全，应该从一点一滴做起</vt:lpstr>
      <vt:lpstr>安全管理的重点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六、安全、安全隐患、危险点（源）、事故之间的关系</vt:lpstr>
      <vt:lpstr>危险源与事故隐患的区别</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自由空间</dc:creator>
  <cp:lastModifiedBy>User</cp:lastModifiedBy>
  <cp:revision>692</cp:revision>
  <cp:lastPrinted>2411-12-30T00:00:00Z</cp:lastPrinted>
  <dcterms:created xsi:type="dcterms:W3CDTF">2010-11-15T12:14:00Z</dcterms:created>
  <dcterms:modified xsi:type="dcterms:W3CDTF">2018-12-26T14:51:11Z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2052-10.1.0.5745</vt:lpwstr>
  </property>
</Properties>
</file>